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4" r:id="rId53"/>
    <p:sldId id="312" r:id="rId54"/>
    <p:sldId id="313" r:id="rId55"/>
    <p:sldId id="315" r:id="rId56"/>
    <p:sldId id="321" r:id="rId57"/>
    <p:sldId id="316" r:id="rId58"/>
    <p:sldId id="317" r:id="rId59"/>
    <p:sldId id="318" r:id="rId60"/>
    <p:sldId id="319" r:id="rId61"/>
    <p:sldId id="320" r:id="rId62"/>
    <p:sldId id="27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244" autoAdjust="0"/>
  </p:normalViewPr>
  <p:slideViewPr>
    <p:cSldViewPr snapToGrid="0">
      <p:cViewPr varScale="1">
        <p:scale>
          <a:sx n="63" d="100"/>
          <a:sy n="63" d="100"/>
        </p:scale>
        <p:origin x="72"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han Patel" userId="2d9075e157d58046" providerId="LiveId" clId="{C2B72C3A-076A-43AB-9456-46DA9D8F096D}"/>
    <pc:docChg chg="delSld">
      <pc:chgData name="Raihan Patel" userId="2d9075e157d58046" providerId="LiveId" clId="{C2B72C3A-076A-43AB-9456-46DA9D8F096D}" dt="2021-11-29T17:59:14.348" v="0" actId="47"/>
      <pc:docMkLst>
        <pc:docMk/>
      </pc:docMkLst>
      <pc:sldChg chg="del">
        <pc:chgData name="Raihan Patel" userId="2d9075e157d58046" providerId="LiveId" clId="{C2B72C3A-076A-43AB-9456-46DA9D8F096D}" dt="2021-11-29T17:59:14.348" v="0" actId="47"/>
        <pc:sldMkLst>
          <pc:docMk/>
          <pc:sldMk cId="942868951" sldId="293"/>
        </pc:sldMkLst>
      </pc:sldChg>
      <pc:sldChg chg="del">
        <pc:chgData name="Raihan Patel" userId="2d9075e157d58046" providerId="LiveId" clId="{C2B72C3A-076A-43AB-9456-46DA9D8F096D}" dt="2021-11-29T17:59:14.348" v="0" actId="47"/>
        <pc:sldMkLst>
          <pc:docMk/>
          <pc:sldMk cId="2166532835" sldId="294"/>
        </pc:sldMkLst>
      </pc:sldChg>
      <pc:sldChg chg="del">
        <pc:chgData name="Raihan Patel" userId="2d9075e157d58046" providerId="LiveId" clId="{C2B72C3A-076A-43AB-9456-46DA9D8F096D}" dt="2021-11-29T17:59:14.348" v="0" actId="47"/>
        <pc:sldMkLst>
          <pc:docMk/>
          <pc:sldMk cId="1387338739" sldId="295"/>
        </pc:sldMkLst>
      </pc:sldChg>
      <pc:sldChg chg="del">
        <pc:chgData name="Raihan Patel" userId="2d9075e157d58046" providerId="LiveId" clId="{C2B72C3A-076A-43AB-9456-46DA9D8F096D}" dt="2021-11-29T17:59:14.348" v="0" actId="47"/>
        <pc:sldMkLst>
          <pc:docMk/>
          <pc:sldMk cId="3488110838"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B7D79-CE29-4DD0-B312-09A5A4C591F9}" type="datetimeFigureOut">
              <a:rPr lang="en-IN" smtClean="0"/>
              <a:t>29-11-2021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FFBE5-E1D1-4D30-84D4-5A67E5744458}" type="slidenum">
              <a:rPr lang="en-IN" smtClean="0"/>
              <a:t>‹#›</a:t>
            </a:fld>
            <a:endParaRPr lang="en-IN"/>
          </a:p>
        </p:txBody>
      </p:sp>
    </p:spTree>
    <p:extLst>
      <p:ext uri="{BB962C8B-B14F-4D97-AF65-F5344CB8AC3E}">
        <p14:creationId xmlns:p14="http://schemas.microsoft.com/office/powerpoint/2010/main" val="137216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alibri" panose="020F0502020204030204" pitchFamily="34" charset="0"/>
              </a:rPr>
              <a:t>Let’s say Goofy wants to transfer a coin that he created to Alice. To do this he creates a new</a:t>
            </a:r>
          </a:p>
          <a:p>
            <a:pPr algn="l"/>
            <a:r>
              <a:rPr lang="en-US" sz="1800" b="0" i="0" u="none" strike="noStrike" baseline="0" dirty="0">
                <a:latin typeface="Calibri" panose="020F0502020204030204" pitchFamily="34" charset="0"/>
              </a:rPr>
              <a:t>statement that says “Pay this to Alice” where “this” is a hash pointer that references the coin in</a:t>
            </a:r>
          </a:p>
          <a:p>
            <a:pPr algn="l"/>
            <a:r>
              <a:rPr lang="en-US" sz="1800" b="0" i="0" u="none" strike="noStrike" baseline="0" dirty="0">
                <a:latin typeface="Calibri" panose="020F0502020204030204" pitchFamily="34" charset="0"/>
              </a:rPr>
              <a:t>question. And as we saw earlier, identities are really just public keys, so “Alice” refers to Alice’s public</a:t>
            </a:r>
          </a:p>
          <a:p>
            <a:pPr algn="l"/>
            <a:r>
              <a:rPr lang="en-US" sz="1800" b="0" i="0" u="none" strike="noStrike" baseline="0" dirty="0">
                <a:latin typeface="Calibri" panose="020F0502020204030204" pitchFamily="34" charset="0"/>
              </a:rPr>
              <a:t>key. Finally, Goofy signs the string representing the statement. Since Goofy is the one who originally</a:t>
            </a:r>
          </a:p>
          <a:p>
            <a:pPr algn="l"/>
            <a:r>
              <a:rPr lang="en-US" sz="1800" b="0" i="0" u="none" strike="noStrike" baseline="0" dirty="0">
                <a:latin typeface="Calibri" panose="020F0502020204030204" pitchFamily="34" charset="0"/>
              </a:rPr>
              <a:t>owned that coin, he has to sign any transaction that spends the coin. Once this data structure</a:t>
            </a:r>
          </a:p>
          <a:p>
            <a:pPr algn="l"/>
            <a:r>
              <a:rPr lang="en-US" sz="1800" b="0" i="0" u="none" strike="noStrike" baseline="0" dirty="0">
                <a:latin typeface="Calibri" panose="020F0502020204030204" pitchFamily="34" charset="0"/>
              </a:rPr>
              <a:t>representing </a:t>
            </a:r>
            <a:r>
              <a:rPr lang="en-US" sz="1800" b="0" i="0" u="none" strike="noStrike" baseline="0" dirty="0" err="1">
                <a:latin typeface="Calibri" panose="020F0502020204030204" pitchFamily="34" charset="0"/>
              </a:rPr>
              <a:t>Goofy’s</a:t>
            </a:r>
            <a:r>
              <a:rPr lang="en-US" sz="1800" b="0" i="0" u="none" strike="noStrike" baseline="0" dirty="0">
                <a:latin typeface="Calibri" panose="020F0502020204030204" pitchFamily="34" charset="0"/>
              </a:rPr>
              <a:t> transaction signed by him exists, Alice owns the coin. She can prove to anyone</a:t>
            </a:r>
          </a:p>
          <a:p>
            <a:pPr algn="l"/>
            <a:r>
              <a:rPr lang="en-US" sz="1800" b="0" i="0" u="none" strike="noStrike" baseline="0" dirty="0">
                <a:latin typeface="Calibri" panose="020F0502020204030204" pitchFamily="34" charset="0"/>
              </a:rPr>
              <a:t>that she owns the coin, because she can present the data structure with </a:t>
            </a:r>
            <a:r>
              <a:rPr lang="en-US" sz="1800" b="0" i="0" u="none" strike="noStrike" baseline="0" dirty="0" err="1">
                <a:latin typeface="Calibri" panose="020F0502020204030204" pitchFamily="34" charset="0"/>
              </a:rPr>
              <a:t>Goofy’s</a:t>
            </a:r>
            <a:r>
              <a:rPr lang="en-US" sz="1800" b="0" i="0" u="none" strike="noStrike" baseline="0" dirty="0">
                <a:latin typeface="Calibri" panose="020F0502020204030204" pitchFamily="34" charset="0"/>
              </a:rPr>
              <a:t> valid signature.</a:t>
            </a:r>
          </a:p>
          <a:p>
            <a:pPr algn="l"/>
            <a:r>
              <a:rPr lang="en-US" sz="1800" b="0" i="0" u="none" strike="noStrike" baseline="0" dirty="0">
                <a:latin typeface="Calibri" panose="020F0502020204030204" pitchFamily="34" charset="0"/>
              </a:rPr>
              <a:t>Furthermore, it points to a valid coin that was owned by Goofy. So the validity and ownership of coins</a:t>
            </a:r>
          </a:p>
          <a:p>
            <a:pPr algn="l"/>
            <a:r>
              <a:rPr lang="en-US" sz="1800" b="0" i="0" u="none" strike="noStrike" baseline="0" dirty="0">
                <a:latin typeface="Calibri" panose="020F0502020204030204" pitchFamily="34" charset="0"/>
              </a:rPr>
              <a:t>are self‐evident in the system.</a:t>
            </a:r>
            <a:endParaRPr lang="en-IN" dirty="0"/>
          </a:p>
        </p:txBody>
      </p:sp>
      <p:sp>
        <p:nvSpPr>
          <p:cNvPr id="4" name="Slide Number Placeholder 3"/>
          <p:cNvSpPr>
            <a:spLocks noGrp="1"/>
          </p:cNvSpPr>
          <p:nvPr>
            <p:ph type="sldNum" sz="quarter" idx="5"/>
          </p:nvPr>
        </p:nvSpPr>
        <p:spPr/>
        <p:txBody>
          <a:bodyPr/>
          <a:lstStyle/>
          <a:p>
            <a:fld id="{A00FFBE5-E1D1-4D30-84D4-5A67E5744458}" type="slidenum">
              <a:rPr lang="en-IN" smtClean="0"/>
              <a:t>43</a:t>
            </a:fld>
            <a:endParaRPr lang="en-IN"/>
          </a:p>
        </p:txBody>
      </p:sp>
    </p:spTree>
    <p:extLst>
      <p:ext uri="{BB962C8B-B14F-4D97-AF65-F5344CB8AC3E}">
        <p14:creationId xmlns:p14="http://schemas.microsoft.com/office/powerpoint/2010/main" val="407186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696000" y="2383435"/>
            <a:ext cx="108000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dirty="0"/>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950535"/>
            <a:ext cx="10800000"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696000" y="2617148"/>
            <a:ext cx="10800000"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696000" y="2395911"/>
            <a:ext cx="108000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11/29/2021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11/29/2021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11/29/2021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96000" y="950535"/>
            <a:ext cx="10800000"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6000" y="2627596"/>
            <a:ext cx="10800000" cy="31019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11/29/2021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Basics of Cryptography</a:t>
            </a:r>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09C9-3A99-4CD5-9C13-B51631D44FC6}"/>
              </a:ext>
            </a:extLst>
          </p:cNvPr>
          <p:cNvSpPr>
            <a:spLocks noGrp="1"/>
          </p:cNvSpPr>
          <p:nvPr>
            <p:ph type="title"/>
          </p:nvPr>
        </p:nvSpPr>
        <p:spPr/>
        <p:txBody>
          <a:bodyPr/>
          <a:lstStyle/>
          <a:p>
            <a:r>
              <a:rPr lang="en-IN" dirty="0"/>
              <a:t>comparison</a:t>
            </a:r>
          </a:p>
        </p:txBody>
      </p:sp>
      <p:graphicFrame>
        <p:nvGraphicFramePr>
          <p:cNvPr id="4" name="Table 4">
            <a:extLst>
              <a:ext uri="{FF2B5EF4-FFF2-40B4-BE49-F238E27FC236}">
                <a16:creationId xmlns:a16="http://schemas.microsoft.com/office/drawing/2014/main" id="{46ACD7DB-6D6D-4F55-9E51-95CEB5D33B46}"/>
              </a:ext>
            </a:extLst>
          </p:cNvPr>
          <p:cNvGraphicFramePr>
            <a:graphicFrameLocks noGrp="1"/>
          </p:cNvGraphicFramePr>
          <p:nvPr>
            <p:ph idx="1"/>
            <p:extLst>
              <p:ext uri="{D42A27DB-BD31-4B8C-83A1-F6EECF244321}">
                <p14:modId xmlns:p14="http://schemas.microsoft.com/office/powerpoint/2010/main" val="2797943914"/>
              </p:ext>
            </p:extLst>
          </p:nvPr>
        </p:nvGraphicFramePr>
        <p:xfrm>
          <a:off x="696000" y="2436279"/>
          <a:ext cx="10801350" cy="404876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1253599804"/>
                    </a:ext>
                  </a:extLst>
                </a:gridCol>
                <a:gridCol w="3600450">
                  <a:extLst>
                    <a:ext uri="{9D8B030D-6E8A-4147-A177-3AD203B41FA5}">
                      <a16:colId xmlns:a16="http://schemas.microsoft.com/office/drawing/2014/main" val="2292524369"/>
                    </a:ext>
                  </a:extLst>
                </a:gridCol>
                <a:gridCol w="3600450">
                  <a:extLst>
                    <a:ext uri="{9D8B030D-6E8A-4147-A177-3AD203B41FA5}">
                      <a16:colId xmlns:a16="http://schemas.microsoft.com/office/drawing/2014/main" val="2199146528"/>
                    </a:ext>
                  </a:extLst>
                </a:gridCol>
              </a:tblGrid>
              <a:tr h="370840">
                <a:tc>
                  <a:txBody>
                    <a:bodyPr/>
                    <a:lstStyle/>
                    <a:p>
                      <a:pPr algn="ctr"/>
                      <a:r>
                        <a:rPr lang="en-IN" dirty="0"/>
                        <a:t>Domain</a:t>
                      </a:r>
                    </a:p>
                  </a:txBody>
                  <a:tcPr/>
                </a:tc>
                <a:tc>
                  <a:txBody>
                    <a:bodyPr/>
                    <a:lstStyle/>
                    <a:p>
                      <a:pPr algn="ctr"/>
                      <a:r>
                        <a:rPr lang="en-IN" dirty="0"/>
                        <a:t>Symmetric</a:t>
                      </a:r>
                    </a:p>
                  </a:txBody>
                  <a:tcPr/>
                </a:tc>
                <a:tc>
                  <a:txBody>
                    <a:bodyPr/>
                    <a:lstStyle/>
                    <a:p>
                      <a:pPr algn="ctr"/>
                      <a:r>
                        <a:rPr lang="en-IN" dirty="0"/>
                        <a:t>Asymmetric</a:t>
                      </a:r>
                    </a:p>
                  </a:txBody>
                  <a:tcPr/>
                </a:tc>
                <a:extLst>
                  <a:ext uri="{0D108BD9-81ED-4DB2-BD59-A6C34878D82A}">
                    <a16:rowId xmlns:a16="http://schemas.microsoft.com/office/drawing/2014/main" val="260696734"/>
                  </a:ext>
                </a:extLst>
              </a:tr>
              <a:tr h="370840">
                <a:tc>
                  <a:txBody>
                    <a:bodyPr/>
                    <a:lstStyle/>
                    <a:p>
                      <a:pPr algn="just"/>
                      <a:r>
                        <a:rPr lang="en-IN" dirty="0"/>
                        <a:t>Able to grant</a:t>
                      </a:r>
                    </a:p>
                  </a:txBody>
                  <a:tcPr/>
                </a:tc>
                <a:tc>
                  <a:txBody>
                    <a:bodyPr/>
                    <a:lstStyle/>
                    <a:p>
                      <a:pPr algn="just"/>
                      <a:r>
                        <a:rPr lang="en-IN" dirty="0"/>
                        <a:t>Confidential</a:t>
                      </a:r>
                    </a:p>
                  </a:txBody>
                  <a:tcPr/>
                </a:tc>
                <a:tc>
                  <a:txBody>
                    <a:bodyPr/>
                    <a:lstStyle/>
                    <a:p>
                      <a:pPr algn="just"/>
                      <a:r>
                        <a:rPr lang="en-IN" dirty="0"/>
                        <a:t>Confidential, Offering Integrity, Authentication, and Non-repudiation</a:t>
                      </a:r>
                    </a:p>
                  </a:txBody>
                  <a:tcPr/>
                </a:tc>
                <a:extLst>
                  <a:ext uri="{0D108BD9-81ED-4DB2-BD59-A6C34878D82A}">
                    <a16:rowId xmlns:a16="http://schemas.microsoft.com/office/drawing/2014/main" val="779531149"/>
                  </a:ext>
                </a:extLst>
              </a:tr>
              <a:tr h="370840">
                <a:tc>
                  <a:txBody>
                    <a:bodyPr/>
                    <a:lstStyle/>
                    <a:p>
                      <a:pPr algn="just"/>
                      <a:r>
                        <a:rPr lang="en-IN" dirty="0"/>
                        <a:t>Needed keys</a:t>
                      </a:r>
                    </a:p>
                  </a:txBody>
                  <a:tcPr/>
                </a:tc>
                <a:tc>
                  <a:txBody>
                    <a:bodyPr/>
                    <a:lstStyle/>
                    <a:p>
                      <a:pPr algn="just"/>
                      <a:r>
                        <a:rPr lang="en-IN" dirty="0"/>
                        <a:t>A single shared key</a:t>
                      </a:r>
                    </a:p>
                  </a:txBody>
                  <a:tcPr/>
                </a:tc>
                <a:tc>
                  <a:txBody>
                    <a:bodyPr/>
                    <a:lstStyle/>
                    <a:p>
                      <a:pPr algn="just"/>
                      <a:r>
                        <a:rPr lang="en-IN" dirty="0"/>
                        <a:t>A public Key and A private Key</a:t>
                      </a:r>
                    </a:p>
                  </a:txBody>
                  <a:tcPr/>
                </a:tc>
                <a:extLst>
                  <a:ext uri="{0D108BD9-81ED-4DB2-BD59-A6C34878D82A}">
                    <a16:rowId xmlns:a16="http://schemas.microsoft.com/office/drawing/2014/main" val="1566134096"/>
                  </a:ext>
                </a:extLst>
              </a:tr>
              <a:tr h="370840">
                <a:tc>
                  <a:txBody>
                    <a:bodyPr/>
                    <a:lstStyle/>
                    <a:p>
                      <a:pPr algn="just"/>
                      <a:r>
                        <a:rPr lang="en-IN" dirty="0"/>
                        <a:t>Key Exchange</a:t>
                      </a:r>
                    </a:p>
                  </a:txBody>
                  <a:tcPr/>
                </a:tc>
                <a:tc>
                  <a:txBody>
                    <a:bodyPr/>
                    <a:lstStyle/>
                    <a:p>
                      <a:pPr algn="just"/>
                      <a:r>
                        <a:rPr lang="en-IN" dirty="0"/>
                        <a:t>Complex</a:t>
                      </a:r>
                    </a:p>
                  </a:txBody>
                  <a:tcPr/>
                </a:tc>
                <a:tc>
                  <a:txBody>
                    <a:bodyPr/>
                    <a:lstStyle/>
                    <a:p>
                      <a:pPr algn="just"/>
                      <a:r>
                        <a:rPr lang="en-IN" dirty="0"/>
                        <a:t>Simple</a:t>
                      </a:r>
                    </a:p>
                  </a:txBody>
                  <a:tcPr/>
                </a:tc>
                <a:extLst>
                  <a:ext uri="{0D108BD9-81ED-4DB2-BD59-A6C34878D82A}">
                    <a16:rowId xmlns:a16="http://schemas.microsoft.com/office/drawing/2014/main" val="1477006543"/>
                  </a:ext>
                </a:extLst>
              </a:tr>
              <a:tr h="370840">
                <a:tc>
                  <a:txBody>
                    <a:bodyPr/>
                    <a:lstStyle/>
                    <a:p>
                      <a:pPr algn="just"/>
                      <a:r>
                        <a:rPr lang="en-IN" dirty="0"/>
                        <a:t>Scalability</a:t>
                      </a:r>
                    </a:p>
                  </a:txBody>
                  <a:tcPr/>
                </a:tc>
                <a:tc>
                  <a:txBody>
                    <a:bodyPr/>
                    <a:lstStyle/>
                    <a:p>
                      <a:pPr algn="just"/>
                      <a:r>
                        <a:rPr lang="en-IN" dirty="0"/>
                        <a:t>Not scalable, keys increase exponentially</a:t>
                      </a:r>
                    </a:p>
                  </a:txBody>
                  <a:tcPr/>
                </a:tc>
                <a:tc>
                  <a:txBody>
                    <a:bodyPr/>
                    <a:lstStyle/>
                    <a:p>
                      <a:pPr algn="just"/>
                      <a:r>
                        <a:rPr lang="en-IN" dirty="0"/>
                        <a:t>Scalable</a:t>
                      </a:r>
                    </a:p>
                  </a:txBody>
                  <a:tcPr/>
                </a:tc>
                <a:extLst>
                  <a:ext uri="{0D108BD9-81ED-4DB2-BD59-A6C34878D82A}">
                    <a16:rowId xmlns:a16="http://schemas.microsoft.com/office/drawing/2014/main" val="752688921"/>
                  </a:ext>
                </a:extLst>
              </a:tr>
              <a:tr h="370840">
                <a:tc>
                  <a:txBody>
                    <a:bodyPr/>
                    <a:lstStyle/>
                    <a:p>
                      <a:pPr algn="just"/>
                      <a:r>
                        <a:rPr lang="en-IN" dirty="0"/>
                        <a:t>Key Size</a:t>
                      </a:r>
                    </a:p>
                  </a:txBody>
                  <a:tcPr/>
                </a:tc>
                <a:tc>
                  <a:txBody>
                    <a:bodyPr/>
                    <a:lstStyle/>
                    <a:p>
                      <a:pPr algn="just"/>
                      <a:r>
                        <a:rPr lang="en-IN" dirty="0"/>
                        <a:t>small</a:t>
                      </a:r>
                    </a:p>
                  </a:txBody>
                  <a:tcPr/>
                </a:tc>
                <a:tc>
                  <a:txBody>
                    <a:bodyPr/>
                    <a:lstStyle/>
                    <a:p>
                      <a:pPr algn="just"/>
                      <a:r>
                        <a:rPr lang="en-IN" dirty="0"/>
                        <a:t>Big</a:t>
                      </a:r>
                    </a:p>
                  </a:txBody>
                  <a:tcPr/>
                </a:tc>
                <a:extLst>
                  <a:ext uri="{0D108BD9-81ED-4DB2-BD59-A6C34878D82A}">
                    <a16:rowId xmlns:a16="http://schemas.microsoft.com/office/drawing/2014/main" val="4226036581"/>
                  </a:ext>
                </a:extLst>
              </a:tr>
              <a:tr h="370840">
                <a:tc>
                  <a:txBody>
                    <a:bodyPr/>
                    <a:lstStyle/>
                    <a:p>
                      <a:pPr algn="just"/>
                      <a:r>
                        <a:rPr lang="en-IN" dirty="0"/>
                        <a:t>Implementation Speed</a:t>
                      </a:r>
                    </a:p>
                  </a:txBody>
                  <a:tcPr/>
                </a:tc>
                <a:tc>
                  <a:txBody>
                    <a:bodyPr/>
                    <a:lstStyle/>
                    <a:p>
                      <a:pPr algn="just"/>
                      <a:r>
                        <a:rPr lang="en-IN" dirty="0"/>
                        <a:t>Fast</a:t>
                      </a:r>
                    </a:p>
                  </a:txBody>
                  <a:tcPr/>
                </a:tc>
                <a:tc>
                  <a:txBody>
                    <a:bodyPr/>
                    <a:lstStyle/>
                    <a:p>
                      <a:pPr algn="just"/>
                      <a:r>
                        <a:rPr lang="en-IN" dirty="0"/>
                        <a:t>Slow</a:t>
                      </a:r>
                    </a:p>
                  </a:txBody>
                  <a:tcPr/>
                </a:tc>
                <a:extLst>
                  <a:ext uri="{0D108BD9-81ED-4DB2-BD59-A6C34878D82A}">
                    <a16:rowId xmlns:a16="http://schemas.microsoft.com/office/drawing/2014/main" val="2827681498"/>
                  </a:ext>
                </a:extLst>
              </a:tr>
              <a:tr h="370840">
                <a:tc>
                  <a:txBody>
                    <a:bodyPr/>
                    <a:lstStyle/>
                    <a:p>
                      <a:pPr algn="just"/>
                      <a:r>
                        <a:rPr lang="en-IN" dirty="0"/>
                        <a:t>Best for</a:t>
                      </a:r>
                    </a:p>
                  </a:txBody>
                  <a:tcPr/>
                </a:tc>
                <a:tc>
                  <a:txBody>
                    <a:bodyPr/>
                    <a:lstStyle/>
                    <a:p>
                      <a:pPr algn="just"/>
                      <a:r>
                        <a:rPr lang="en-IN" dirty="0"/>
                        <a:t>Bulk Data</a:t>
                      </a:r>
                    </a:p>
                  </a:txBody>
                  <a:tcPr/>
                </a:tc>
                <a:tc>
                  <a:txBody>
                    <a:bodyPr/>
                    <a:lstStyle/>
                    <a:p>
                      <a:pPr algn="just"/>
                      <a:r>
                        <a:rPr lang="en-IN" dirty="0"/>
                        <a:t>Small amount of data, key exchange, digital envelopes, digital signatures and digital certificate</a:t>
                      </a:r>
                    </a:p>
                  </a:txBody>
                  <a:tcPr/>
                </a:tc>
                <a:extLst>
                  <a:ext uri="{0D108BD9-81ED-4DB2-BD59-A6C34878D82A}">
                    <a16:rowId xmlns:a16="http://schemas.microsoft.com/office/drawing/2014/main" val="637474319"/>
                  </a:ext>
                </a:extLst>
              </a:tr>
            </a:tbl>
          </a:graphicData>
        </a:graphic>
      </p:graphicFrame>
    </p:spTree>
    <p:extLst>
      <p:ext uri="{BB962C8B-B14F-4D97-AF65-F5344CB8AC3E}">
        <p14:creationId xmlns:p14="http://schemas.microsoft.com/office/powerpoint/2010/main" val="101145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B14-C2ED-4E45-BB4F-DE49BE4404C2}"/>
              </a:ext>
            </a:extLst>
          </p:cNvPr>
          <p:cNvSpPr>
            <a:spLocks noGrp="1"/>
          </p:cNvSpPr>
          <p:nvPr>
            <p:ph type="title"/>
          </p:nvPr>
        </p:nvSpPr>
        <p:spPr/>
        <p:txBody>
          <a:bodyPr/>
          <a:lstStyle/>
          <a:p>
            <a:r>
              <a:rPr lang="en-IN" dirty="0"/>
              <a:t>hashing</a:t>
            </a:r>
          </a:p>
        </p:txBody>
      </p:sp>
      <p:sp>
        <p:nvSpPr>
          <p:cNvPr id="3" name="Content Placeholder 2">
            <a:extLst>
              <a:ext uri="{FF2B5EF4-FFF2-40B4-BE49-F238E27FC236}">
                <a16:creationId xmlns:a16="http://schemas.microsoft.com/office/drawing/2014/main" id="{B6718BB2-A354-4ADB-8B07-5A6CA5FD124E}"/>
              </a:ext>
            </a:extLst>
          </p:cNvPr>
          <p:cNvSpPr>
            <a:spLocks noGrp="1"/>
          </p:cNvSpPr>
          <p:nvPr>
            <p:ph idx="1"/>
          </p:nvPr>
        </p:nvSpPr>
        <p:spPr/>
        <p:txBody>
          <a:bodyPr/>
          <a:lstStyle/>
          <a:p>
            <a:pPr algn="just"/>
            <a:r>
              <a:rPr lang="en-US" dirty="0"/>
              <a:t>While encryption is about confidentiality, hashing is about integrity and authentication. </a:t>
            </a:r>
          </a:p>
          <a:p>
            <a:pPr algn="just"/>
            <a:r>
              <a:rPr lang="en-US" dirty="0"/>
              <a:t>Hashing algorithms reduce any amount of data to a fixed length value known as the hash value. </a:t>
            </a:r>
          </a:p>
          <a:p>
            <a:pPr algn="just"/>
            <a:r>
              <a:rPr lang="en-US" dirty="0"/>
              <a:t>This hash value is a sort of fingerprint of the initial data. </a:t>
            </a:r>
          </a:p>
          <a:p>
            <a:pPr algn="just"/>
            <a:r>
              <a:rPr lang="en-US" dirty="0"/>
              <a:t>Due to the algorithms used to create hash values, even small changes in the initial data will create huge changes in the hash value. </a:t>
            </a:r>
          </a:p>
          <a:p>
            <a:pPr algn="just"/>
            <a:r>
              <a:rPr lang="en-US" dirty="0"/>
              <a:t>This makes it harder to guess the initial data with a trial-and-error approach.</a:t>
            </a:r>
          </a:p>
          <a:p>
            <a:pPr algn="just"/>
            <a:r>
              <a:rPr lang="en-US" dirty="0"/>
              <a:t>Hashing is a one-way algorithm.</a:t>
            </a:r>
          </a:p>
        </p:txBody>
      </p:sp>
    </p:spTree>
    <p:extLst>
      <p:ext uri="{BB962C8B-B14F-4D97-AF65-F5344CB8AC3E}">
        <p14:creationId xmlns:p14="http://schemas.microsoft.com/office/powerpoint/2010/main" val="133024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B14-C2ED-4E45-BB4F-DE49BE4404C2}"/>
              </a:ext>
            </a:extLst>
          </p:cNvPr>
          <p:cNvSpPr>
            <a:spLocks noGrp="1"/>
          </p:cNvSpPr>
          <p:nvPr>
            <p:ph type="title"/>
          </p:nvPr>
        </p:nvSpPr>
        <p:spPr/>
        <p:txBody>
          <a:bodyPr/>
          <a:lstStyle/>
          <a:p>
            <a:r>
              <a:rPr lang="en-IN" dirty="0"/>
              <a:t>hashing</a:t>
            </a:r>
          </a:p>
        </p:txBody>
      </p:sp>
      <p:sp>
        <p:nvSpPr>
          <p:cNvPr id="3" name="Content Placeholder 2">
            <a:extLst>
              <a:ext uri="{FF2B5EF4-FFF2-40B4-BE49-F238E27FC236}">
                <a16:creationId xmlns:a16="http://schemas.microsoft.com/office/drawing/2014/main" id="{B6718BB2-A354-4ADB-8B07-5A6CA5FD124E}"/>
              </a:ext>
            </a:extLst>
          </p:cNvPr>
          <p:cNvSpPr>
            <a:spLocks noGrp="1"/>
          </p:cNvSpPr>
          <p:nvPr>
            <p:ph idx="1"/>
          </p:nvPr>
        </p:nvSpPr>
        <p:spPr/>
        <p:txBody>
          <a:bodyPr/>
          <a:lstStyle/>
          <a:p>
            <a:pPr algn="just"/>
            <a:r>
              <a:rPr lang="en-US" dirty="0"/>
              <a:t>Since we can have initial data of the desired length, and the output will be of fixed length, there is a possibility that different initial data will have the same hash value. This is called collision.</a:t>
            </a:r>
          </a:p>
          <a:p>
            <a:pPr algn="just"/>
            <a:r>
              <a:rPr lang="en-US" dirty="0"/>
              <a:t>A well-designed algorithm should prevent collision; but the only way to create an algorithm that is collision-free would need a hash value longer than the text, making it pointless.</a:t>
            </a:r>
          </a:p>
        </p:txBody>
      </p:sp>
    </p:spTree>
    <p:extLst>
      <p:ext uri="{BB962C8B-B14F-4D97-AF65-F5344CB8AC3E}">
        <p14:creationId xmlns:p14="http://schemas.microsoft.com/office/powerpoint/2010/main" val="41827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B14-C2ED-4E45-BB4F-DE49BE4404C2}"/>
              </a:ext>
            </a:extLst>
          </p:cNvPr>
          <p:cNvSpPr>
            <a:spLocks noGrp="1"/>
          </p:cNvSpPr>
          <p:nvPr>
            <p:ph type="title"/>
          </p:nvPr>
        </p:nvSpPr>
        <p:spPr/>
        <p:txBody>
          <a:bodyPr/>
          <a:lstStyle/>
          <a:p>
            <a:r>
              <a:rPr lang="en-IN" dirty="0"/>
              <a:t>hashing</a:t>
            </a:r>
          </a:p>
        </p:txBody>
      </p:sp>
      <p:sp>
        <p:nvSpPr>
          <p:cNvPr id="3" name="Content Placeholder 2">
            <a:extLst>
              <a:ext uri="{FF2B5EF4-FFF2-40B4-BE49-F238E27FC236}">
                <a16:creationId xmlns:a16="http://schemas.microsoft.com/office/drawing/2014/main" id="{B6718BB2-A354-4ADB-8B07-5A6CA5FD124E}"/>
              </a:ext>
            </a:extLst>
          </p:cNvPr>
          <p:cNvSpPr>
            <a:spLocks noGrp="1"/>
          </p:cNvSpPr>
          <p:nvPr>
            <p:ph idx="1"/>
          </p:nvPr>
        </p:nvSpPr>
        <p:spPr/>
        <p:txBody>
          <a:bodyPr/>
          <a:lstStyle/>
          <a:p>
            <a:pPr algn="just"/>
            <a:r>
              <a:rPr lang="en-US" dirty="0"/>
              <a:t>It is not possible to extract the original data by knowing the hash value.</a:t>
            </a:r>
          </a:p>
          <a:p>
            <a:pPr algn="just"/>
            <a:r>
              <a:rPr lang="en-US" dirty="0"/>
              <a:t>For some hashing algorithms like MD5 that today have a huge number of collisions, you can simply Google a hash value, which will often give you a short string that matches that hash value.</a:t>
            </a:r>
          </a:p>
          <a:p>
            <a:pPr algn="just"/>
            <a:r>
              <a:rPr lang="en-US" dirty="0"/>
              <a:t>This does not mean that the original message that created that hash value will be the one you have found on Google.</a:t>
            </a:r>
          </a:p>
        </p:txBody>
      </p:sp>
    </p:spTree>
    <p:extLst>
      <p:ext uri="{BB962C8B-B14F-4D97-AF65-F5344CB8AC3E}">
        <p14:creationId xmlns:p14="http://schemas.microsoft.com/office/powerpoint/2010/main" val="218583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B14-C2ED-4E45-BB4F-DE49BE4404C2}"/>
              </a:ext>
            </a:extLst>
          </p:cNvPr>
          <p:cNvSpPr>
            <a:spLocks noGrp="1"/>
          </p:cNvSpPr>
          <p:nvPr>
            <p:ph type="title"/>
          </p:nvPr>
        </p:nvSpPr>
        <p:spPr/>
        <p:txBody>
          <a:bodyPr/>
          <a:lstStyle/>
          <a:p>
            <a:r>
              <a:rPr lang="en-IN" dirty="0"/>
              <a:t>hashing</a:t>
            </a:r>
          </a:p>
        </p:txBody>
      </p:sp>
      <p:sp>
        <p:nvSpPr>
          <p:cNvPr id="3" name="Content Placeholder 2">
            <a:extLst>
              <a:ext uri="{FF2B5EF4-FFF2-40B4-BE49-F238E27FC236}">
                <a16:creationId xmlns:a16="http://schemas.microsoft.com/office/drawing/2014/main" id="{B6718BB2-A354-4ADB-8B07-5A6CA5FD124E}"/>
              </a:ext>
            </a:extLst>
          </p:cNvPr>
          <p:cNvSpPr>
            <a:spLocks noGrp="1"/>
          </p:cNvSpPr>
          <p:nvPr>
            <p:ph idx="1"/>
          </p:nvPr>
        </p:nvSpPr>
        <p:spPr/>
        <p:txBody>
          <a:bodyPr/>
          <a:lstStyle/>
          <a:p>
            <a:pPr algn="just"/>
            <a:r>
              <a:rPr lang="en-US" dirty="0"/>
              <a:t>Hashing can be used to check if a file you have received is the same as the one that has been sent.</a:t>
            </a:r>
          </a:p>
          <a:p>
            <a:pPr algn="just"/>
            <a:r>
              <a:rPr lang="en-US" dirty="0"/>
              <a:t>It can also be used to check if a password given by the user is the right one to authenticate the user without really knowing the password, since you only stored the algorithm.</a:t>
            </a:r>
          </a:p>
        </p:txBody>
      </p:sp>
    </p:spTree>
    <p:extLst>
      <p:ext uri="{BB962C8B-B14F-4D97-AF65-F5344CB8AC3E}">
        <p14:creationId xmlns:p14="http://schemas.microsoft.com/office/powerpoint/2010/main" val="308505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822A-DD4B-4F2F-8D0A-9FFD7B912AC4}"/>
              </a:ext>
            </a:extLst>
          </p:cNvPr>
          <p:cNvSpPr>
            <a:spLocks noGrp="1"/>
          </p:cNvSpPr>
          <p:nvPr>
            <p:ph type="title"/>
          </p:nvPr>
        </p:nvSpPr>
        <p:spPr/>
        <p:txBody>
          <a:bodyPr/>
          <a:lstStyle/>
          <a:p>
            <a:r>
              <a:rPr lang="en-IN" dirty="0"/>
              <a:t>MD5</a:t>
            </a:r>
          </a:p>
        </p:txBody>
      </p:sp>
      <p:sp>
        <p:nvSpPr>
          <p:cNvPr id="3" name="Content Placeholder 2">
            <a:extLst>
              <a:ext uri="{FF2B5EF4-FFF2-40B4-BE49-F238E27FC236}">
                <a16:creationId xmlns:a16="http://schemas.microsoft.com/office/drawing/2014/main" id="{25630E84-B2C7-4782-8546-3EB6075155F2}"/>
              </a:ext>
            </a:extLst>
          </p:cNvPr>
          <p:cNvSpPr>
            <a:spLocks noGrp="1"/>
          </p:cNvSpPr>
          <p:nvPr>
            <p:ph idx="1"/>
          </p:nvPr>
        </p:nvSpPr>
        <p:spPr/>
        <p:txBody>
          <a:bodyPr/>
          <a:lstStyle/>
          <a:p>
            <a:pPr algn="just"/>
            <a:r>
              <a:rPr lang="en-US" dirty="0"/>
              <a:t>Message Digest 5 is the most famous MD hashing algorithm and is one of the best-known of all hashing algorithms.</a:t>
            </a:r>
          </a:p>
          <a:p>
            <a:pPr algn="just"/>
            <a:r>
              <a:rPr lang="en-US" dirty="0"/>
              <a:t>It produces a 128-bit output(32 characters), processing the initial data in 512-bit blocks.</a:t>
            </a:r>
          </a:p>
          <a:p>
            <a:pPr algn="just"/>
            <a:r>
              <a:rPr lang="en-US" dirty="0"/>
              <a:t>Currently, MD5 is deprecated due to its high number of collisions.</a:t>
            </a:r>
          </a:p>
          <a:p>
            <a:pPr algn="just"/>
            <a:endParaRPr lang="en-IN" dirty="0"/>
          </a:p>
        </p:txBody>
      </p:sp>
    </p:spTree>
    <p:extLst>
      <p:ext uri="{BB962C8B-B14F-4D97-AF65-F5344CB8AC3E}">
        <p14:creationId xmlns:p14="http://schemas.microsoft.com/office/powerpoint/2010/main" val="232845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822A-DD4B-4F2F-8D0A-9FFD7B912AC4}"/>
              </a:ext>
            </a:extLst>
          </p:cNvPr>
          <p:cNvSpPr>
            <a:spLocks noGrp="1"/>
          </p:cNvSpPr>
          <p:nvPr>
            <p:ph type="title"/>
          </p:nvPr>
        </p:nvSpPr>
        <p:spPr/>
        <p:txBody>
          <a:bodyPr/>
          <a:lstStyle/>
          <a:p>
            <a:r>
              <a:rPr lang="en-IN" dirty="0"/>
              <a:t>SHA</a:t>
            </a:r>
          </a:p>
        </p:txBody>
      </p:sp>
      <p:sp>
        <p:nvSpPr>
          <p:cNvPr id="3" name="Content Placeholder 2">
            <a:extLst>
              <a:ext uri="{FF2B5EF4-FFF2-40B4-BE49-F238E27FC236}">
                <a16:creationId xmlns:a16="http://schemas.microsoft.com/office/drawing/2014/main" id="{25630E84-B2C7-4782-8546-3EB6075155F2}"/>
              </a:ext>
            </a:extLst>
          </p:cNvPr>
          <p:cNvSpPr>
            <a:spLocks noGrp="1"/>
          </p:cNvSpPr>
          <p:nvPr>
            <p:ph idx="1"/>
          </p:nvPr>
        </p:nvSpPr>
        <p:spPr/>
        <p:txBody>
          <a:bodyPr>
            <a:normAutofit/>
          </a:bodyPr>
          <a:lstStyle/>
          <a:p>
            <a:pPr algn="just"/>
            <a:r>
              <a:rPr lang="en-US" dirty="0"/>
              <a:t>The Secure Hash Algorithm is another series of algorithms like MD5. The various algorithms that constitute the SHA series are:</a:t>
            </a:r>
          </a:p>
          <a:p>
            <a:pPr lvl="1" algn="just"/>
            <a:r>
              <a:rPr lang="en-US" dirty="0"/>
              <a:t>SHA0 – This is the first version of SHA and was withdrawn shortly after publication since a significant flaw was identified in the hashing algorithm itself.</a:t>
            </a:r>
          </a:p>
          <a:p>
            <a:pPr lvl="1" algn="just"/>
            <a:r>
              <a:rPr lang="en-US" dirty="0"/>
              <a:t>SHA1 – This produces 160-bit output and today it is considered at risk of breaking since it doesn’t offer much security.</a:t>
            </a:r>
          </a:p>
          <a:p>
            <a:pPr lvl="1" algn="just"/>
            <a:r>
              <a:rPr lang="en-US" dirty="0"/>
              <a:t>SHA2 – This is set of algorithms that can create outputs of 224-bit, 256-bit, 384 bits and 512 bit. It is considered safe since it can offer </a:t>
            </a:r>
            <a:r>
              <a:rPr lang="en-US" dirty="0" err="1"/>
              <a:t>fom</a:t>
            </a:r>
            <a:r>
              <a:rPr lang="en-US" dirty="0"/>
              <a:t> 112 to 256 bits of security.</a:t>
            </a:r>
          </a:p>
          <a:p>
            <a:pPr lvl="1" algn="just"/>
            <a:r>
              <a:rPr lang="en-US" dirty="0"/>
              <a:t>SHA3 – This set of algorithms can create output like the SHA2 but with entirely different algorithm, which is based on the Keccak algorithm</a:t>
            </a:r>
          </a:p>
          <a:p>
            <a:endParaRPr lang="en-IN" dirty="0"/>
          </a:p>
        </p:txBody>
      </p:sp>
    </p:spTree>
    <p:extLst>
      <p:ext uri="{BB962C8B-B14F-4D97-AF65-F5344CB8AC3E}">
        <p14:creationId xmlns:p14="http://schemas.microsoft.com/office/powerpoint/2010/main" val="57427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C5B-8EF1-4F24-A8DC-6A14B7A64DD1}"/>
              </a:ext>
            </a:extLst>
          </p:cNvPr>
          <p:cNvSpPr>
            <a:spLocks noGrp="1"/>
          </p:cNvSpPr>
          <p:nvPr>
            <p:ph type="title"/>
          </p:nvPr>
        </p:nvSpPr>
        <p:spPr/>
        <p:txBody>
          <a:bodyPr/>
          <a:lstStyle/>
          <a:p>
            <a:r>
              <a:rPr lang="en-IN" dirty="0"/>
              <a:t>Identification versus authentication versus authorization</a:t>
            </a:r>
          </a:p>
        </p:txBody>
      </p:sp>
      <p:sp>
        <p:nvSpPr>
          <p:cNvPr id="3" name="Content Placeholder 2">
            <a:extLst>
              <a:ext uri="{FF2B5EF4-FFF2-40B4-BE49-F238E27FC236}">
                <a16:creationId xmlns:a16="http://schemas.microsoft.com/office/drawing/2014/main" id="{E6B2A05E-E316-4244-897A-6E5A608716C3}"/>
              </a:ext>
            </a:extLst>
          </p:cNvPr>
          <p:cNvSpPr>
            <a:spLocks noGrp="1"/>
          </p:cNvSpPr>
          <p:nvPr>
            <p:ph idx="1"/>
          </p:nvPr>
        </p:nvSpPr>
        <p:spPr/>
        <p:txBody>
          <a:bodyPr/>
          <a:lstStyle/>
          <a:p>
            <a:r>
              <a:rPr lang="en-US" dirty="0"/>
              <a:t>Identification: This is an action in which the user (untrusted party) declares his identity</a:t>
            </a:r>
          </a:p>
          <a:p>
            <a:r>
              <a:rPr lang="en-US" dirty="0"/>
              <a:t>Authentication: This is an action(s) to prove that the user is who he claims to be</a:t>
            </a:r>
          </a:p>
          <a:p>
            <a:r>
              <a:rPr lang="en-US" dirty="0"/>
              <a:t>Authorization: This action(s) is required to determine which actions a specific user can perform</a:t>
            </a:r>
            <a:endParaRPr lang="en-IN" dirty="0"/>
          </a:p>
        </p:txBody>
      </p:sp>
    </p:spTree>
    <p:extLst>
      <p:ext uri="{BB962C8B-B14F-4D97-AF65-F5344CB8AC3E}">
        <p14:creationId xmlns:p14="http://schemas.microsoft.com/office/powerpoint/2010/main" val="84000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D3EE-9161-42DE-9D0C-656CBC3D818D}"/>
              </a:ext>
            </a:extLst>
          </p:cNvPr>
          <p:cNvSpPr>
            <a:spLocks noGrp="1"/>
          </p:cNvSpPr>
          <p:nvPr>
            <p:ph type="title"/>
          </p:nvPr>
        </p:nvSpPr>
        <p:spPr/>
        <p:txBody>
          <a:bodyPr/>
          <a:lstStyle/>
          <a:p>
            <a:r>
              <a:rPr lang="en-IN" dirty="0"/>
              <a:t>Authentication</a:t>
            </a:r>
          </a:p>
        </p:txBody>
      </p:sp>
      <p:sp>
        <p:nvSpPr>
          <p:cNvPr id="3" name="Content Placeholder 2">
            <a:extLst>
              <a:ext uri="{FF2B5EF4-FFF2-40B4-BE49-F238E27FC236}">
                <a16:creationId xmlns:a16="http://schemas.microsoft.com/office/drawing/2014/main" id="{92F1715B-F45C-46FB-B49A-0E6BCF209966}"/>
              </a:ext>
            </a:extLst>
          </p:cNvPr>
          <p:cNvSpPr>
            <a:spLocks noGrp="1"/>
          </p:cNvSpPr>
          <p:nvPr>
            <p:ph idx="1"/>
          </p:nvPr>
        </p:nvSpPr>
        <p:spPr/>
        <p:txBody>
          <a:bodyPr/>
          <a:lstStyle/>
          <a:p>
            <a:pPr algn="just"/>
            <a:r>
              <a:rPr lang="en-IN" dirty="0"/>
              <a:t>Authentication is one of the most attacked processed by malicious users, because it could be the weak link in the security chain.</a:t>
            </a:r>
          </a:p>
          <a:p>
            <a:pPr algn="just"/>
            <a:r>
              <a:rPr lang="en-US" dirty="0"/>
              <a:t>There are instances when it is enough to be authenticated with a single method (single factor authentication), while there are other cases where more security is needed, so a multiple factor authentication is preferred.</a:t>
            </a:r>
          </a:p>
        </p:txBody>
      </p:sp>
    </p:spTree>
    <p:extLst>
      <p:ext uri="{BB962C8B-B14F-4D97-AF65-F5344CB8AC3E}">
        <p14:creationId xmlns:p14="http://schemas.microsoft.com/office/powerpoint/2010/main" val="78176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D3EE-9161-42DE-9D0C-656CBC3D818D}"/>
              </a:ext>
            </a:extLst>
          </p:cNvPr>
          <p:cNvSpPr>
            <a:spLocks noGrp="1"/>
          </p:cNvSpPr>
          <p:nvPr>
            <p:ph type="title"/>
          </p:nvPr>
        </p:nvSpPr>
        <p:spPr/>
        <p:txBody>
          <a:bodyPr/>
          <a:lstStyle/>
          <a:p>
            <a:r>
              <a:rPr lang="en-IN" dirty="0"/>
              <a:t>Authentication</a:t>
            </a:r>
          </a:p>
        </p:txBody>
      </p:sp>
      <p:sp>
        <p:nvSpPr>
          <p:cNvPr id="3" name="Content Placeholder 2">
            <a:extLst>
              <a:ext uri="{FF2B5EF4-FFF2-40B4-BE49-F238E27FC236}">
                <a16:creationId xmlns:a16="http://schemas.microsoft.com/office/drawing/2014/main" id="{92F1715B-F45C-46FB-B49A-0E6BCF209966}"/>
              </a:ext>
            </a:extLst>
          </p:cNvPr>
          <p:cNvSpPr>
            <a:spLocks noGrp="1"/>
          </p:cNvSpPr>
          <p:nvPr>
            <p:ph idx="1"/>
          </p:nvPr>
        </p:nvSpPr>
        <p:spPr/>
        <p:txBody>
          <a:bodyPr>
            <a:normAutofit/>
          </a:bodyPr>
          <a:lstStyle/>
          <a:p>
            <a:pPr algn="just"/>
            <a:r>
              <a:rPr lang="en-US" dirty="0"/>
              <a:t>The authentication can be performed in three different ways based on what you use to identify the person:</a:t>
            </a:r>
          </a:p>
          <a:p>
            <a:pPr lvl="1" algn="just"/>
            <a:r>
              <a:rPr lang="en-US" dirty="0"/>
              <a:t>Something you know: This is a way to identify a user using something like a PIN, a password, or a passphrase</a:t>
            </a:r>
          </a:p>
          <a:p>
            <a:pPr lvl="1" algn="just"/>
            <a:r>
              <a:rPr lang="en-US" dirty="0"/>
              <a:t>Something you have: This is a way to identify a user using something like a smart card or a badge</a:t>
            </a:r>
          </a:p>
          <a:p>
            <a:pPr lvl="1" algn="just"/>
            <a:r>
              <a:rPr lang="en-US" dirty="0"/>
              <a:t>Something you are: This is a way to identify a user using biometrical characteristics of the user.</a:t>
            </a:r>
          </a:p>
        </p:txBody>
      </p:sp>
    </p:spTree>
    <p:extLst>
      <p:ext uri="{BB962C8B-B14F-4D97-AF65-F5344CB8AC3E}">
        <p14:creationId xmlns:p14="http://schemas.microsoft.com/office/powerpoint/2010/main" val="17635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4F97-2BD6-4E68-BF13-414AA0F56E81}"/>
              </a:ext>
            </a:extLst>
          </p:cNvPr>
          <p:cNvSpPr>
            <a:spLocks noGrp="1"/>
          </p:cNvSpPr>
          <p:nvPr>
            <p:ph type="title"/>
          </p:nvPr>
        </p:nvSpPr>
        <p:spPr/>
        <p:txBody>
          <a:bodyPr/>
          <a:lstStyle/>
          <a:p>
            <a:r>
              <a:rPr lang="en-IN" dirty="0"/>
              <a:t>Encryption</a:t>
            </a:r>
          </a:p>
        </p:txBody>
      </p:sp>
      <p:sp>
        <p:nvSpPr>
          <p:cNvPr id="3" name="Content Placeholder 2">
            <a:extLst>
              <a:ext uri="{FF2B5EF4-FFF2-40B4-BE49-F238E27FC236}">
                <a16:creationId xmlns:a16="http://schemas.microsoft.com/office/drawing/2014/main" id="{54766C39-6F17-4462-AF6B-5376185D0478}"/>
              </a:ext>
            </a:extLst>
          </p:cNvPr>
          <p:cNvSpPr>
            <a:spLocks noGrp="1"/>
          </p:cNvSpPr>
          <p:nvPr>
            <p:ph idx="1"/>
          </p:nvPr>
        </p:nvSpPr>
        <p:spPr/>
        <p:txBody>
          <a:bodyPr>
            <a:normAutofit/>
          </a:bodyPr>
          <a:lstStyle/>
          <a:p>
            <a:pPr algn="just"/>
            <a:r>
              <a:rPr lang="en-US" dirty="0"/>
              <a:t>Encryption is a part of human history. Since the Roman emperor Gaius Julius Cesar (100–44 BC), many people have tried to create secure encryptions.</a:t>
            </a:r>
          </a:p>
          <a:p>
            <a:pPr algn="just"/>
            <a:r>
              <a:rPr lang="en-US" dirty="0"/>
              <a:t>The first attempt to create a cryptography system that is considered safe today was made by Frank Miller (1842–1925), who proposed one-time pads to enhance </a:t>
            </a:r>
            <a:r>
              <a:rPr lang="en-US" dirty="0" err="1"/>
              <a:t>Vigenere</a:t>
            </a:r>
            <a:r>
              <a:rPr lang="en-US" dirty="0"/>
              <a:t> encryption.</a:t>
            </a:r>
          </a:p>
          <a:p>
            <a:pPr algn="just"/>
            <a:r>
              <a:rPr lang="en-US" dirty="0"/>
              <a:t>These problems were partially solved by the German Army during World War II with Enigma. Enigma is a machine that encrypts and decrypts a text by identifying the positions of three rotors and a few patches. This allowed the German Army, particularly the U-boats, to have months of valid codes on a few sheets of paper. This obviously was way less secure than the perfect </a:t>
            </a:r>
            <a:r>
              <a:rPr lang="en-US" dirty="0" err="1"/>
              <a:t>Vigenere</a:t>
            </a:r>
            <a:r>
              <a:rPr lang="en-US" dirty="0"/>
              <a:t> cipher; in fact, it was breached during WWII.</a:t>
            </a:r>
            <a:endParaRPr lang="en-IN" dirty="0"/>
          </a:p>
        </p:txBody>
      </p:sp>
    </p:spTree>
    <p:extLst>
      <p:ext uri="{BB962C8B-B14F-4D97-AF65-F5344CB8AC3E}">
        <p14:creationId xmlns:p14="http://schemas.microsoft.com/office/powerpoint/2010/main" val="2377482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1A6C-D379-4CBB-A71A-D82384D2627C}"/>
              </a:ext>
            </a:extLst>
          </p:cNvPr>
          <p:cNvSpPr>
            <a:spLocks noGrp="1"/>
          </p:cNvSpPr>
          <p:nvPr>
            <p:ph type="title"/>
          </p:nvPr>
        </p:nvSpPr>
        <p:spPr/>
        <p:txBody>
          <a:bodyPr/>
          <a:lstStyle/>
          <a:p>
            <a:r>
              <a:rPr lang="en-IN" dirty="0"/>
              <a:t>authorization</a:t>
            </a:r>
          </a:p>
        </p:txBody>
      </p:sp>
      <p:sp>
        <p:nvSpPr>
          <p:cNvPr id="3" name="Content Placeholder 2">
            <a:extLst>
              <a:ext uri="{FF2B5EF4-FFF2-40B4-BE49-F238E27FC236}">
                <a16:creationId xmlns:a16="http://schemas.microsoft.com/office/drawing/2014/main" id="{6566731D-252E-4464-9940-9C81CAF43D94}"/>
              </a:ext>
            </a:extLst>
          </p:cNvPr>
          <p:cNvSpPr>
            <a:spLocks noGrp="1"/>
          </p:cNvSpPr>
          <p:nvPr>
            <p:ph idx="1"/>
          </p:nvPr>
        </p:nvSpPr>
        <p:spPr/>
        <p:txBody>
          <a:bodyPr>
            <a:normAutofit fontScale="92500" lnSpcReduction="10000"/>
          </a:bodyPr>
          <a:lstStyle/>
          <a:p>
            <a:pPr algn="just"/>
            <a:r>
              <a:rPr lang="en-US" dirty="0"/>
              <a:t>The authorization is the third and last step of the process. The goal of authorization is to be sure that the given user has clearance to do what he is asking to do.</a:t>
            </a:r>
          </a:p>
          <a:p>
            <a:pPr algn="just"/>
            <a:r>
              <a:rPr lang="en-US" dirty="0"/>
              <a:t>It is important that the three steps of the chain—identification, authentication, and authorization—are performed correctly, because if one of them fails, the whole security chain will fail.</a:t>
            </a:r>
          </a:p>
          <a:p>
            <a:pPr algn="just"/>
            <a:r>
              <a:rPr lang="en-US" dirty="0"/>
              <a:t>There are multiple ways to grant privileges to a user, based on the access control model the system uses. The main access control models are:</a:t>
            </a:r>
          </a:p>
          <a:p>
            <a:pPr lvl="1" algn="just"/>
            <a:r>
              <a:rPr lang="en-US" dirty="0"/>
              <a:t>Mandatory Access Control (MAC)</a:t>
            </a:r>
          </a:p>
          <a:p>
            <a:pPr lvl="1" algn="just"/>
            <a:r>
              <a:rPr lang="en-US" dirty="0"/>
              <a:t>Discretionary Access Control (DAC)</a:t>
            </a:r>
          </a:p>
          <a:p>
            <a:pPr lvl="1" algn="just"/>
            <a:r>
              <a:rPr lang="en-US" dirty="0"/>
              <a:t>Role-based Access Control (RBAC)</a:t>
            </a:r>
          </a:p>
          <a:p>
            <a:pPr lvl="1" algn="just"/>
            <a:r>
              <a:rPr lang="en-US" dirty="0"/>
              <a:t>Lattice-based Access Control (LBAC)</a:t>
            </a:r>
            <a:endParaRPr lang="en-IN" dirty="0"/>
          </a:p>
        </p:txBody>
      </p:sp>
    </p:spTree>
    <p:extLst>
      <p:ext uri="{BB962C8B-B14F-4D97-AF65-F5344CB8AC3E}">
        <p14:creationId xmlns:p14="http://schemas.microsoft.com/office/powerpoint/2010/main" val="68359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9004-22A6-435E-BC42-CBC4B380C76F}"/>
              </a:ext>
            </a:extLst>
          </p:cNvPr>
          <p:cNvSpPr>
            <a:spLocks noGrp="1"/>
          </p:cNvSpPr>
          <p:nvPr>
            <p:ph type="title"/>
          </p:nvPr>
        </p:nvSpPr>
        <p:spPr/>
        <p:txBody>
          <a:bodyPr/>
          <a:lstStyle/>
          <a:p>
            <a:r>
              <a:rPr lang="en-IN" dirty="0"/>
              <a:t>Cryptographic Hash Function</a:t>
            </a:r>
          </a:p>
        </p:txBody>
      </p:sp>
      <p:sp>
        <p:nvSpPr>
          <p:cNvPr id="3" name="Content Placeholder 2">
            <a:extLst>
              <a:ext uri="{FF2B5EF4-FFF2-40B4-BE49-F238E27FC236}">
                <a16:creationId xmlns:a16="http://schemas.microsoft.com/office/drawing/2014/main" id="{B72A7B4B-14F2-4E61-92A1-8396A0538066}"/>
              </a:ext>
            </a:extLst>
          </p:cNvPr>
          <p:cNvSpPr>
            <a:spLocks noGrp="1"/>
          </p:cNvSpPr>
          <p:nvPr>
            <p:ph idx="1"/>
          </p:nvPr>
        </p:nvSpPr>
        <p:spPr/>
        <p:txBody>
          <a:bodyPr/>
          <a:lstStyle/>
          <a:p>
            <a:r>
              <a:rPr lang="en-IN" dirty="0"/>
              <a:t>For a hash function to be cryptographically secure, it must have the following three additional properties</a:t>
            </a:r>
          </a:p>
          <a:p>
            <a:pPr lvl="1"/>
            <a:r>
              <a:rPr lang="en-IN" dirty="0"/>
              <a:t>Collision-resistance</a:t>
            </a:r>
          </a:p>
          <a:p>
            <a:pPr lvl="1"/>
            <a:r>
              <a:rPr lang="en-IN" dirty="0"/>
              <a:t>Hiding</a:t>
            </a:r>
          </a:p>
          <a:p>
            <a:pPr lvl="1"/>
            <a:r>
              <a:rPr lang="en-IN" dirty="0"/>
              <a:t>Puzzle-friendliness</a:t>
            </a:r>
          </a:p>
        </p:txBody>
      </p:sp>
    </p:spTree>
    <p:extLst>
      <p:ext uri="{BB962C8B-B14F-4D97-AF65-F5344CB8AC3E}">
        <p14:creationId xmlns:p14="http://schemas.microsoft.com/office/powerpoint/2010/main" val="3107844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87EF-1FAD-470A-AEF8-121C58DEF58A}"/>
              </a:ext>
            </a:extLst>
          </p:cNvPr>
          <p:cNvSpPr>
            <a:spLocks noGrp="1"/>
          </p:cNvSpPr>
          <p:nvPr>
            <p:ph type="title"/>
          </p:nvPr>
        </p:nvSpPr>
        <p:spPr/>
        <p:txBody>
          <a:bodyPr/>
          <a:lstStyle/>
          <a:p>
            <a:r>
              <a:rPr lang="en-IN" dirty="0"/>
              <a:t>Property 1 : Collision-Resistance</a:t>
            </a:r>
          </a:p>
        </p:txBody>
      </p:sp>
      <p:sp>
        <p:nvSpPr>
          <p:cNvPr id="3" name="Content Placeholder 2">
            <a:extLst>
              <a:ext uri="{FF2B5EF4-FFF2-40B4-BE49-F238E27FC236}">
                <a16:creationId xmlns:a16="http://schemas.microsoft.com/office/drawing/2014/main" id="{600D85FE-7E6A-47AE-AB22-7203EF1F4D79}"/>
              </a:ext>
            </a:extLst>
          </p:cNvPr>
          <p:cNvSpPr>
            <a:spLocks noGrp="1"/>
          </p:cNvSpPr>
          <p:nvPr>
            <p:ph idx="1"/>
          </p:nvPr>
        </p:nvSpPr>
        <p:spPr/>
        <p:txBody>
          <a:bodyPr/>
          <a:lstStyle/>
          <a:p>
            <a:r>
              <a:rPr lang="en-IN" dirty="0"/>
              <a:t>The first property that we need from a cryptographic hash function is that it’s collision-resistant.</a:t>
            </a:r>
          </a:p>
          <a:p>
            <a:r>
              <a:rPr lang="en-IN" dirty="0"/>
              <a:t>A collision occurs when two distinct inputs produce the same output.</a:t>
            </a:r>
          </a:p>
          <a:p>
            <a:r>
              <a:rPr lang="en-IN" dirty="0"/>
              <a:t>A hash function is collision-resistant if </a:t>
            </a:r>
            <a:r>
              <a:rPr lang="en-IN" b="1" dirty="0"/>
              <a:t>nobody can find </a:t>
            </a:r>
            <a:r>
              <a:rPr lang="en-IN" dirty="0"/>
              <a:t>a collision.</a:t>
            </a:r>
          </a:p>
          <a:p>
            <a:endParaRPr lang="en-IN" dirty="0"/>
          </a:p>
        </p:txBody>
      </p:sp>
    </p:spTree>
    <p:extLst>
      <p:ext uri="{BB962C8B-B14F-4D97-AF65-F5344CB8AC3E}">
        <p14:creationId xmlns:p14="http://schemas.microsoft.com/office/powerpoint/2010/main" val="2629183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87EF-1FAD-470A-AEF8-121C58DEF58A}"/>
              </a:ext>
            </a:extLst>
          </p:cNvPr>
          <p:cNvSpPr>
            <a:spLocks noGrp="1"/>
          </p:cNvSpPr>
          <p:nvPr>
            <p:ph type="title"/>
          </p:nvPr>
        </p:nvSpPr>
        <p:spPr/>
        <p:txBody>
          <a:bodyPr/>
          <a:lstStyle/>
          <a:p>
            <a:r>
              <a:rPr lang="en-IN" dirty="0"/>
              <a:t>Property 1 : Collision-Resistance</a:t>
            </a:r>
          </a:p>
        </p:txBody>
      </p:sp>
      <p:sp>
        <p:nvSpPr>
          <p:cNvPr id="3" name="Content Placeholder 2">
            <a:extLst>
              <a:ext uri="{FF2B5EF4-FFF2-40B4-BE49-F238E27FC236}">
                <a16:creationId xmlns:a16="http://schemas.microsoft.com/office/drawing/2014/main" id="{600D85FE-7E6A-47AE-AB22-7203EF1F4D79}"/>
              </a:ext>
            </a:extLst>
          </p:cNvPr>
          <p:cNvSpPr>
            <a:spLocks noGrp="1"/>
          </p:cNvSpPr>
          <p:nvPr>
            <p:ph idx="1"/>
          </p:nvPr>
        </p:nvSpPr>
        <p:spPr/>
        <p:txBody>
          <a:bodyPr>
            <a:normAutofit/>
          </a:bodyPr>
          <a:lstStyle/>
          <a:p>
            <a:pPr algn="just"/>
            <a:r>
              <a:rPr lang="en-IN" dirty="0"/>
              <a:t>A logical question here can be, What is collision-resistance useful for?</a:t>
            </a:r>
          </a:p>
          <a:p>
            <a:pPr algn="just"/>
            <a:r>
              <a:rPr lang="en-IN" dirty="0"/>
              <a:t>It is useful for message digest.</a:t>
            </a:r>
          </a:p>
          <a:p>
            <a:pPr algn="just"/>
            <a:r>
              <a:rPr lang="en-US" dirty="0"/>
              <a:t>Consider </a:t>
            </a:r>
            <a:r>
              <a:rPr lang="en-US" dirty="0" err="1"/>
              <a:t>XYZBox</a:t>
            </a:r>
            <a:r>
              <a:rPr lang="en-US" dirty="0"/>
              <a:t>, an authenticated online file storage system that allows users to upload files and ensure their integrity when they download them. Suppose that </a:t>
            </a:r>
            <a:r>
              <a:rPr lang="en-US" dirty="0" err="1"/>
              <a:t>Pandeyji</a:t>
            </a:r>
            <a:r>
              <a:rPr lang="en-US" dirty="0"/>
              <a:t> uploads really large file, and wants to be able to verify later that the file He downloads is the same as the one He uploads. One way to do that would be to save the whole big file locally, and directly compare it to the file He downloads. While this works, it largely defeats the purpose of uploading it in the first place; if </a:t>
            </a:r>
            <a:r>
              <a:rPr lang="en-US" dirty="0" err="1"/>
              <a:t>Pandeyji</a:t>
            </a:r>
            <a:r>
              <a:rPr lang="en-US" dirty="0"/>
              <a:t> needs to have access to a local copy of the file to ensure its integrity, He can just use the local copy directly. </a:t>
            </a:r>
            <a:endParaRPr lang="en-IN" dirty="0"/>
          </a:p>
          <a:p>
            <a:pPr algn="just"/>
            <a:endParaRPr lang="en-IN" dirty="0"/>
          </a:p>
        </p:txBody>
      </p:sp>
    </p:spTree>
    <p:extLst>
      <p:ext uri="{BB962C8B-B14F-4D97-AF65-F5344CB8AC3E}">
        <p14:creationId xmlns:p14="http://schemas.microsoft.com/office/powerpoint/2010/main" val="1943861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87EF-1FAD-470A-AEF8-121C58DEF58A}"/>
              </a:ext>
            </a:extLst>
          </p:cNvPr>
          <p:cNvSpPr>
            <a:spLocks noGrp="1"/>
          </p:cNvSpPr>
          <p:nvPr>
            <p:ph type="title"/>
          </p:nvPr>
        </p:nvSpPr>
        <p:spPr/>
        <p:txBody>
          <a:bodyPr/>
          <a:lstStyle/>
          <a:p>
            <a:r>
              <a:rPr lang="en-IN" dirty="0"/>
              <a:t>Property 1 : Collision-Resistance</a:t>
            </a:r>
          </a:p>
        </p:txBody>
      </p:sp>
      <p:sp>
        <p:nvSpPr>
          <p:cNvPr id="3" name="Content Placeholder 2">
            <a:extLst>
              <a:ext uri="{FF2B5EF4-FFF2-40B4-BE49-F238E27FC236}">
                <a16:creationId xmlns:a16="http://schemas.microsoft.com/office/drawing/2014/main" id="{600D85FE-7E6A-47AE-AB22-7203EF1F4D79}"/>
              </a:ext>
            </a:extLst>
          </p:cNvPr>
          <p:cNvSpPr>
            <a:spLocks noGrp="1"/>
          </p:cNvSpPr>
          <p:nvPr>
            <p:ph idx="1"/>
          </p:nvPr>
        </p:nvSpPr>
        <p:spPr/>
        <p:txBody>
          <a:bodyPr>
            <a:normAutofit/>
          </a:bodyPr>
          <a:lstStyle/>
          <a:p>
            <a:pPr algn="just"/>
            <a:r>
              <a:rPr lang="en-US" dirty="0"/>
              <a:t>Collision‐free hashes provide an elegant and efficient solution to this problem. </a:t>
            </a:r>
          </a:p>
          <a:p>
            <a:pPr algn="just"/>
            <a:r>
              <a:rPr lang="en-US" dirty="0" err="1"/>
              <a:t>Pandeyji</a:t>
            </a:r>
            <a:r>
              <a:rPr lang="en-US" dirty="0"/>
              <a:t> just needs to remember the hash of the original file. When he later downloads the file from </a:t>
            </a:r>
            <a:r>
              <a:rPr lang="en-US" dirty="0" err="1"/>
              <a:t>XYZBox</a:t>
            </a:r>
            <a:r>
              <a:rPr lang="en-US" dirty="0"/>
              <a:t>, he computes the hash of the downloaded file and compares it to the one he stored. If the hashes are the same, then he can conclude that the file is indeed the one he uploaded, but if they are different, then </a:t>
            </a:r>
            <a:r>
              <a:rPr lang="en-US" dirty="0" err="1"/>
              <a:t>Pandeji</a:t>
            </a:r>
            <a:r>
              <a:rPr lang="en-US" dirty="0"/>
              <a:t> can conclude that the file has been tampered with. Remembering the hash thus allows him to detect accidental corruption of the file during transmission or on </a:t>
            </a:r>
            <a:r>
              <a:rPr lang="en-US" dirty="0" err="1"/>
              <a:t>XYZBox’s</a:t>
            </a:r>
            <a:r>
              <a:rPr lang="en-US" dirty="0"/>
              <a:t> servers, but also intentional modification of the file by the server. </a:t>
            </a:r>
          </a:p>
          <a:p>
            <a:pPr algn="just"/>
            <a:r>
              <a:rPr lang="en-US" dirty="0"/>
              <a:t>Such guarantees in the face of potentially malicious behavior by other entities are at the core of what cryptography gives us.</a:t>
            </a:r>
          </a:p>
          <a:p>
            <a:pPr algn="just"/>
            <a:endParaRPr lang="en-IN" dirty="0"/>
          </a:p>
        </p:txBody>
      </p:sp>
    </p:spTree>
    <p:extLst>
      <p:ext uri="{BB962C8B-B14F-4D97-AF65-F5344CB8AC3E}">
        <p14:creationId xmlns:p14="http://schemas.microsoft.com/office/powerpoint/2010/main" val="200600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DD95-98F3-43BB-A1E0-5F9B1F688DDE}"/>
              </a:ext>
            </a:extLst>
          </p:cNvPr>
          <p:cNvSpPr>
            <a:spLocks noGrp="1"/>
          </p:cNvSpPr>
          <p:nvPr>
            <p:ph type="title"/>
          </p:nvPr>
        </p:nvSpPr>
        <p:spPr/>
        <p:txBody>
          <a:bodyPr/>
          <a:lstStyle/>
          <a:p>
            <a:r>
              <a:rPr lang="en-IN" dirty="0"/>
              <a:t>Property 2 : Hiding</a:t>
            </a:r>
          </a:p>
        </p:txBody>
      </p:sp>
      <p:sp>
        <p:nvSpPr>
          <p:cNvPr id="3" name="Content Placeholder 2">
            <a:extLst>
              <a:ext uri="{FF2B5EF4-FFF2-40B4-BE49-F238E27FC236}">
                <a16:creationId xmlns:a16="http://schemas.microsoft.com/office/drawing/2014/main" id="{84B81783-821C-4663-9105-13F751B70F4B}"/>
              </a:ext>
            </a:extLst>
          </p:cNvPr>
          <p:cNvSpPr>
            <a:spLocks noGrp="1"/>
          </p:cNvSpPr>
          <p:nvPr>
            <p:ph idx="1"/>
          </p:nvPr>
        </p:nvSpPr>
        <p:spPr/>
        <p:txBody>
          <a:bodyPr/>
          <a:lstStyle/>
          <a:p>
            <a:r>
              <a:rPr lang="en-US" dirty="0"/>
              <a:t>The hiding property asserts that if we’re given the output of the hash function y = H(x), there’s no feasible way to figure out what the input, x, was. </a:t>
            </a:r>
          </a:p>
          <a:p>
            <a:r>
              <a:rPr lang="en-US" dirty="0"/>
              <a:t>The problem is that this property can’t be true in the stated form. Consider the following simple example: we’re going to do an experiment where we flip a coin. If the result of the coin flip was heads, we’re going to announce the hash of the string “heads”. If the result was tails, we’re going to announce the hash of the string “tails”.</a:t>
            </a:r>
            <a:r>
              <a:rPr lang="en-IN" dirty="0"/>
              <a:t> We then ask someone who didn’t see the coin flip, but only saw the hash output, to figure out what the string was that was hashed.</a:t>
            </a:r>
            <a:endParaRPr lang="en-US" dirty="0"/>
          </a:p>
        </p:txBody>
      </p:sp>
    </p:spTree>
    <p:extLst>
      <p:ext uri="{BB962C8B-B14F-4D97-AF65-F5344CB8AC3E}">
        <p14:creationId xmlns:p14="http://schemas.microsoft.com/office/powerpoint/2010/main" val="346848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DD95-98F3-43BB-A1E0-5F9B1F688DDE}"/>
              </a:ext>
            </a:extLst>
          </p:cNvPr>
          <p:cNvSpPr>
            <a:spLocks noGrp="1"/>
          </p:cNvSpPr>
          <p:nvPr>
            <p:ph type="title"/>
          </p:nvPr>
        </p:nvSpPr>
        <p:spPr/>
        <p:txBody>
          <a:bodyPr/>
          <a:lstStyle/>
          <a:p>
            <a:r>
              <a:rPr lang="en-IN" dirty="0"/>
              <a:t>Property 2 : Hiding</a:t>
            </a:r>
          </a:p>
        </p:txBody>
      </p:sp>
      <p:sp>
        <p:nvSpPr>
          <p:cNvPr id="3" name="Content Placeholder 2">
            <a:extLst>
              <a:ext uri="{FF2B5EF4-FFF2-40B4-BE49-F238E27FC236}">
                <a16:creationId xmlns:a16="http://schemas.microsoft.com/office/drawing/2014/main" id="{84B81783-821C-4663-9105-13F751B70F4B}"/>
              </a:ext>
            </a:extLst>
          </p:cNvPr>
          <p:cNvSpPr>
            <a:spLocks noGrp="1"/>
          </p:cNvSpPr>
          <p:nvPr>
            <p:ph idx="1"/>
          </p:nvPr>
        </p:nvSpPr>
        <p:spPr/>
        <p:txBody>
          <a:bodyPr/>
          <a:lstStyle/>
          <a:p>
            <a:r>
              <a:rPr lang="en-US" dirty="0"/>
              <a:t>The big question is: can we achieve the hiding property when the values that we want do not come from a spread‐out set as in our “heads” and “tails” experiment? Fortunately, the answer is yes! So perhaps we can hide even an input that’s not spread out by concatenating it with another input that is spread out. We can now be slightly more precise about what we mean by hiding.</a:t>
            </a:r>
          </a:p>
          <a:p>
            <a:r>
              <a:rPr lang="en-US" b="1" i="1" dirty="0"/>
              <a:t>A hash function H is hiding if: when a secret value r is chosen from a probability distribution that has high min‐entropy, then given H(r ‖ x) it is infeasible to find x.</a:t>
            </a:r>
          </a:p>
          <a:p>
            <a:r>
              <a:rPr lang="en-US" dirty="0"/>
              <a:t>(Min-entropy is a measurement of how predictable an outcome is.)</a:t>
            </a:r>
          </a:p>
        </p:txBody>
      </p:sp>
    </p:spTree>
    <p:extLst>
      <p:ext uri="{BB962C8B-B14F-4D97-AF65-F5344CB8AC3E}">
        <p14:creationId xmlns:p14="http://schemas.microsoft.com/office/powerpoint/2010/main" val="3608507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DD95-98F3-43BB-A1E0-5F9B1F688DDE}"/>
              </a:ext>
            </a:extLst>
          </p:cNvPr>
          <p:cNvSpPr>
            <a:spLocks noGrp="1"/>
          </p:cNvSpPr>
          <p:nvPr>
            <p:ph type="title"/>
          </p:nvPr>
        </p:nvSpPr>
        <p:spPr/>
        <p:txBody>
          <a:bodyPr/>
          <a:lstStyle/>
          <a:p>
            <a:r>
              <a:rPr lang="en-IN" dirty="0"/>
              <a:t>Property 2 : Hiding</a:t>
            </a:r>
          </a:p>
        </p:txBody>
      </p:sp>
      <p:sp>
        <p:nvSpPr>
          <p:cNvPr id="3" name="Content Placeholder 2">
            <a:extLst>
              <a:ext uri="{FF2B5EF4-FFF2-40B4-BE49-F238E27FC236}">
                <a16:creationId xmlns:a16="http://schemas.microsoft.com/office/drawing/2014/main" id="{84B81783-821C-4663-9105-13F751B70F4B}"/>
              </a:ext>
            </a:extLst>
          </p:cNvPr>
          <p:cNvSpPr>
            <a:spLocks noGrp="1"/>
          </p:cNvSpPr>
          <p:nvPr>
            <p:ph idx="1"/>
          </p:nvPr>
        </p:nvSpPr>
        <p:spPr/>
        <p:txBody>
          <a:bodyPr/>
          <a:lstStyle/>
          <a:p>
            <a:r>
              <a:rPr lang="en-US" dirty="0"/>
              <a:t>This property is majorly useful in commitment.</a:t>
            </a:r>
          </a:p>
          <a:p>
            <a:r>
              <a:rPr lang="en-US" dirty="0"/>
              <a:t>A commitment is the digital analog of taking value, sealing it in an envelope and putting that envelope out on the table where everyone can see it. When you do that, you’ve committed yourself to what’s inside the envelope. But you haven’t opened it, so even though you’ve committed to a value, the value remains a secret from everyone else. Later, you can open the envelope and reveal the value that you committed to earlier.</a:t>
            </a:r>
          </a:p>
        </p:txBody>
      </p:sp>
    </p:spTree>
    <p:extLst>
      <p:ext uri="{BB962C8B-B14F-4D97-AF65-F5344CB8AC3E}">
        <p14:creationId xmlns:p14="http://schemas.microsoft.com/office/powerpoint/2010/main" val="3285903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9E3B-5BFA-44EC-8196-DB77A6C58853}"/>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BC9A91A3-C423-47D9-A0AF-D291843887DC}"/>
              </a:ext>
            </a:extLst>
          </p:cNvPr>
          <p:cNvSpPr>
            <a:spLocks noGrp="1"/>
          </p:cNvSpPr>
          <p:nvPr>
            <p:ph idx="1"/>
          </p:nvPr>
        </p:nvSpPr>
        <p:spPr/>
        <p:txBody>
          <a:bodyPr>
            <a:normAutofit/>
          </a:bodyPr>
          <a:lstStyle/>
          <a:p>
            <a:r>
              <a:rPr lang="en-IN" dirty="0"/>
              <a:t>The hash function must need to be puzzle friendly.</a:t>
            </a:r>
          </a:p>
          <a:p>
            <a:r>
              <a:rPr lang="en-US" dirty="0"/>
              <a:t>A hash function </a:t>
            </a:r>
            <a:r>
              <a:rPr lang="en-US" i="1" dirty="0"/>
              <a:t>H</a:t>
            </a:r>
            <a:r>
              <a:rPr lang="en-US" dirty="0"/>
              <a:t> is said to be puzzle‐friendly if for every possible n‐bit output </a:t>
            </a:r>
            <a:r>
              <a:rPr lang="en-US" i="1" dirty="0"/>
              <a:t>value y</a:t>
            </a:r>
            <a:r>
              <a:rPr lang="en-US" dirty="0"/>
              <a:t>, if </a:t>
            </a:r>
            <a:r>
              <a:rPr lang="en-US" i="1" dirty="0"/>
              <a:t>k</a:t>
            </a:r>
            <a:r>
              <a:rPr lang="en-US" dirty="0"/>
              <a:t> is chosen from a distribution with high min‐entropy, then it is infeasible to find </a:t>
            </a:r>
            <a:r>
              <a:rPr lang="en-US" i="1" dirty="0"/>
              <a:t>x</a:t>
            </a:r>
            <a:r>
              <a:rPr lang="en-US" dirty="0"/>
              <a:t> such that </a:t>
            </a:r>
            <a:r>
              <a:rPr lang="en-US" i="1" dirty="0"/>
              <a:t>H(k ‖ x) = y </a:t>
            </a:r>
            <a:r>
              <a:rPr lang="en-US" dirty="0"/>
              <a:t>in time significantly less than 2</a:t>
            </a:r>
            <a:r>
              <a:rPr lang="en-US" baseline="30000" dirty="0"/>
              <a:t>n</a:t>
            </a:r>
          </a:p>
          <a:p>
            <a:r>
              <a:rPr lang="en-IN" dirty="0"/>
              <a:t>If someone wants to target the hash function to come out to some particular value-y, that if there’s part of the input that is chosen in suitably randomized way, it is very difficult to find another value that hits exactly that target.</a:t>
            </a:r>
          </a:p>
        </p:txBody>
      </p:sp>
    </p:spTree>
    <p:extLst>
      <p:ext uri="{BB962C8B-B14F-4D97-AF65-F5344CB8AC3E}">
        <p14:creationId xmlns:p14="http://schemas.microsoft.com/office/powerpoint/2010/main" val="4175934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9E3B-5BFA-44EC-8196-DB77A6C58853}"/>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BC9A91A3-C423-47D9-A0AF-D291843887DC}"/>
              </a:ext>
            </a:extLst>
          </p:cNvPr>
          <p:cNvSpPr>
            <a:spLocks noGrp="1"/>
          </p:cNvSpPr>
          <p:nvPr>
            <p:ph idx="1"/>
          </p:nvPr>
        </p:nvSpPr>
        <p:spPr/>
        <p:txBody>
          <a:bodyPr>
            <a:normAutofit/>
          </a:bodyPr>
          <a:lstStyle/>
          <a:p>
            <a:r>
              <a:rPr lang="en-US" dirty="0"/>
              <a:t>Now, let’s consider an application that illustrates the usefulness of this property.</a:t>
            </a:r>
          </a:p>
          <a:p>
            <a:r>
              <a:rPr lang="en-US" dirty="0"/>
              <a:t>In this application, we’re going to build a search puzzle, a mathematical problem which requires searching a very large space in order to find the solution. In particular, a search puzzle has no shortcuts. </a:t>
            </a:r>
          </a:p>
          <a:p>
            <a:r>
              <a:rPr lang="en-US" dirty="0"/>
              <a:t>That is, there’s no way to find a valid solution other than searching that large space.</a:t>
            </a:r>
            <a:endParaRPr lang="en-IN" dirty="0"/>
          </a:p>
        </p:txBody>
      </p:sp>
    </p:spTree>
    <p:extLst>
      <p:ext uri="{BB962C8B-B14F-4D97-AF65-F5344CB8AC3E}">
        <p14:creationId xmlns:p14="http://schemas.microsoft.com/office/powerpoint/2010/main" val="325954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51B4-CBA2-4F07-851F-ABA6A257CFD5}"/>
              </a:ext>
            </a:extLst>
          </p:cNvPr>
          <p:cNvSpPr>
            <a:spLocks noGrp="1"/>
          </p:cNvSpPr>
          <p:nvPr>
            <p:ph type="title"/>
          </p:nvPr>
        </p:nvSpPr>
        <p:spPr>
          <a:xfrm>
            <a:off x="696000" y="142667"/>
            <a:ext cx="10800000" cy="1188720"/>
          </a:xfrm>
        </p:spPr>
        <p:txBody>
          <a:bodyPr/>
          <a:lstStyle/>
          <a:p>
            <a:r>
              <a:rPr lang="en-US" dirty="0" err="1"/>
              <a:t>Vigenere</a:t>
            </a:r>
            <a:r>
              <a:rPr lang="en-US" dirty="0"/>
              <a:t> cipher</a:t>
            </a:r>
            <a:endParaRPr lang="en-IN" dirty="0"/>
          </a:p>
        </p:txBody>
      </p:sp>
      <p:pic>
        <p:nvPicPr>
          <p:cNvPr id="1026" name="Picture 2">
            <a:extLst>
              <a:ext uri="{FF2B5EF4-FFF2-40B4-BE49-F238E27FC236}">
                <a16:creationId xmlns:a16="http://schemas.microsoft.com/office/drawing/2014/main" id="{7614996B-F4FD-4A21-9491-FE578DC79E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3965" y="1579101"/>
            <a:ext cx="4962035" cy="496203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3F0ACC8-2BBE-432C-BDEF-4200FECF363C}"/>
              </a:ext>
            </a:extLst>
          </p:cNvPr>
          <p:cNvSpPr txBox="1">
            <a:spLocks/>
          </p:cNvSpPr>
          <p:nvPr/>
        </p:nvSpPr>
        <p:spPr>
          <a:xfrm>
            <a:off x="696000" y="1579102"/>
            <a:ext cx="5624901" cy="41400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dirty="0"/>
              <a:t>First described by </a:t>
            </a:r>
            <a:r>
              <a:rPr lang="en-US" dirty="0" err="1"/>
              <a:t>Giovan</a:t>
            </a:r>
            <a:r>
              <a:rPr lang="en-US" dirty="0"/>
              <a:t> Battista </a:t>
            </a:r>
            <a:r>
              <a:rPr lang="en-US" dirty="0" err="1"/>
              <a:t>Bellaso</a:t>
            </a:r>
            <a:r>
              <a:rPr lang="en-US" dirty="0"/>
              <a:t> in 1553, the cipher is easy to understand and implement, but it resisted all attempts to break it until 1863, three centuries later.</a:t>
            </a:r>
          </a:p>
          <a:p>
            <a:pPr marL="0" indent="0" algn="just">
              <a:buFont typeface="Arial" panose="020B0604020202020204" pitchFamily="34" charset="0"/>
              <a:buNone/>
            </a:pPr>
            <a:endParaRPr lang="en-US" dirty="0"/>
          </a:p>
          <a:p>
            <a:pPr marL="0" algn="just" fontAlgn="ctr">
              <a:spcBef>
                <a:spcPts val="0"/>
              </a:spcBef>
            </a:pPr>
            <a:r>
              <a:rPr lang="en-IN" dirty="0">
                <a:solidFill>
                  <a:srgbClr val="000000"/>
                </a:solidFill>
                <a:latin typeface="Gill Sans MT" panose="020B0502020104020203" pitchFamily="34" charset="0"/>
              </a:rPr>
              <a:t>Plaintext:</a:t>
            </a:r>
            <a:r>
              <a:rPr lang="en-IN" dirty="0">
                <a:latin typeface="Arial" panose="020B0604020202020204" pitchFamily="34" charset="0"/>
              </a:rPr>
              <a:t> </a:t>
            </a:r>
            <a:r>
              <a:rPr lang="en-IN" dirty="0">
                <a:solidFill>
                  <a:srgbClr val="000000"/>
                </a:solidFill>
                <a:latin typeface="Gill Sans MT" panose="020B0502020104020203" pitchFamily="34" charset="0"/>
              </a:rPr>
              <a:t>ATTACKATDAWN</a:t>
            </a:r>
            <a:endParaRPr lang="en-IN" dirty="0">
              <a:latin typeface="Arial" panose="020B0604020202020204" pitchFamily="34" charset="0"/>
            </a:endParaRPr>
          </a:p>
          <a:p>
            <a:pPr marL="0" algn="just" fontAlgn="ctr">
              <a:spcBef>
                <a:spcPts val="0"/>
              </a:spcBef>
            </a:pPr>
            <a:r>
              <a:rPr lang="en-IN" dirty="0">
                <a:solidFill>
                  <a:srgbClr val="000000"/>
                </a:solidFill>
                <a:latin typeface="Gill Sans MT" panose="020B0502020104020203" pitchFamily="34" charset="0"/>
              </a:rPr>
              <a:t>Key: LEMONLEMONLE</a:t>
            </a:r>
            <a:endParaRPr lang="en-IN" dirty="0">
              <a:latin typeface="Arial" panose="020B0604020202020204" pitchFamily="34" charset="0"/>
            </a:endParaRPr>
          </a:p>
          <a:p>
            <a:pPr marL="0" algn="just" fontAlgn="ctr">
              <a:spcBef>
                <a:spcPts val="0"/>
              </a:spcBef>
            </a:pPr>
            <a:r>
              <a:rPr lang="en-IN" dirty="0">
                <a:solidFill>
                  <a:srgbClr val="000000"/>
                </a:solidFill>
                <a:latin typeface="Gill Sans MT" panose="020B0502020104020203" pitchFamily="34" charset="0"/>
              </a:rPr>
              <a:t>Ciphertext:</a:t>
            </a:r>
            <a:r>
              <a:rPr lang="en-IN" dirty="0">
                <a:latin typeface="Arial" panose="020B0604020202020204" pitchFamily="34" charset="0"/>
              </a:rPr>
              <a:t> </a:t>
            </a:r>
            <a:r>
              <a:rPr lang="en-IN" dirty="0">
                <a:solidFill>
                  <a:srgbClr val="000000"/>
                </a:solidFill>
                <a:latin typeface="Gill Sans MT" panose="020B0502020104020203" pitchFamily="34" charset="0"/>
              </a:rPr>
              <a:t>LXFOPVEFRNHR</a:t>
            </a:r>
            <a:endParaRPr lang="en-IN" dirty="0">
              <a:latin typeface="Arial" panose="020B0604020202020204" pitchFamily="34" charset="0"/>
            </a:endParaRPr>
          </a:p>
          <a:p>
            <a:pPr algn="just"/>
            <a:endParaRPr lang="en-IN" dirty="0"/>
          </a:p>
        </p:txBody>
      </p:sp>
    </p:spTree>
    <p:extLst>
      <p:ext uri="{BB962C8B-B14F-4D97-AF65-F5344CB8AC3E}">
        <p14:creationId xmlns:p14="http://schemas.microsoft.com/office/powerpoint/2010/main" val="999597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9E3B-5BFA-44EC-8196-DB77A6C58853}"/>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BC9A91A3-C423-47D9-A0AF-D291843887DC}"/>
              </a:ext>
            </a:extLst>
          </p:cNvPr>
          <p:cNvSpPr>
            <a:spLocks noGrp="1"/>
          </p:cNvSpPr>
          <p:nvPr>
            <p:ph idx="1"/>
          </p:nvPr>
        </p:nvSpPr>
        <p:spPr>
          <a:xfrm>
            <a:off x="696000" y="4114800"/>
            <a:ext cx="10800000" cy="1604331"/>
          </a:xfrm>
        </p:spPr>
        <p:txBody>
          <a:bodyPr>
            <a:normAutofit/>
          </a:bodyPr>
          <a:lstStyle/>
          <a:p>
            <a:r>
              <a:rPr lang="en-US" dirty="0"/>
              <a:t>if H has an n‐bit output, then it can take any of 2</a:t>
            </a:r>
            <a:r>
              <a:rPr lang="en-US" baseline="30000" dirty="0"/>
              <a:t>n</a:t>
            </a:r>
            <a:r>
              <a:rPr lang="en-US" dirty="0"/>
              <a:t> values. </a:t>
            </a:r>
          </a:p>
          <a:p>
            <a:r>
              <a:rPr lang="en-US" dirty="0"/>
              <a:t>Solving the puzzle requires finding an input so that the output falls within the set Y, which is typically much smaller than the set of all outputs.</a:t>
            </a:r>
            <a:endParaRPr lang="en-IN" dirty="0"/>
          </a:p>
        </p:txBody>
      </p:sp>
      <p:pic>
        <p:nvPicPr>
          <p:cNvPr id="5" name="Picture 4">
            <a:extLst>
              <a:ext uri="{FF2B5EF4-FFF2-40B4-BE49-F238E27FC236}">
                <a16:creationId xmlns:a16="http://schemas.microsoft.com/office/drawing/2014/main" id="{D1FD24D1-6855-4EA1-A208-1CCF19613596}"/>
              </a:ext>
            </a:extLst>
          </p:cNvPr>
          <p:cNvPicPr>
            <a:picLocks noChangeAspect="1"/>
          </p:cNvPicPr>
          <p:nvPr/>
        </p:nvPicPr>
        <p:blipFill>
          <a:blip r:embed="rId2"/>
          <a:stretch>
            <a:fillRect/>
          </a:stretch>
        </p:blipFill>
        <p:spPr>
          <a:xfrm>
            <a:off x="696000" y="2200215"/>
            <a:ext cx="10800000" cy="1623201"/>
          </a:xfrm>
          <a:prstGeom prst="rect">
            <a:avLst/>
          </a:prstGeom>
        </p:spPr>
      </p:pic>
    </p:spTree>
    <p:extLst>
      <p:ext uri="{BB962C8B-B14F-4D97-AF65-F5344CB8AC3E}">
        <p14:creationId xmlns:p14="http://schemas.microsoft.com/office/powerpoint/2010/main" val="3612142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9E3B-5BFA-44EC-8196-DB77A6C58853}"/>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BC9A91A3-C423-47D9-A0AF-D291843887DC}"/>
              </a:ext>
            </a:extLst>
          </p:cNvPr>
          <p:cNvSpPr>
            <a:spLocks noGrp="1"/>
          </p:cNvSpPr>
          <p:nvPr>
            <p:ph idx="1"/>
          </p:nvPr>
        </p:nvSpPr>
        <p:spPr>
          <a:xfrm>
            <a:off x="696000" y="4114800"/>
            <a:ext cx="10800000" cy="1604331"/>
          </a:xfrm>
        </p:spPr>
        <p:txBody>
          <a:bodyPr>
            <a:normAutofit/>
          </a:bodyPr>
          <a:lstStyle/>
          <a:p>
            <a:r>
              <a:rPr lang="en-US" dirty="0"/>
              <a:t>The size of Y determines how hard the puzzle is. If Y is the set of all n‐bit strings the puzzle is trivial, whereas if Y has only 1 element the puzzle is maximally hard. The fact that the puzzle id has high min‐entropy ensures that there are no shortcuts.</a:t>
            </a:r>
            <a:endParaRPr lang="en-IN" dirty="0"/>
          </a:p>
        </p:txBody>
      </p:sp>
      <p:pic>
        <p:nvPicPr>
          <p:cNvPr id="5" name="Picture 4">
            <a:extLst>
              <a:ext uri="{FF2B5EF4-FFF2-40B4-BE49-F238E27FC236}">
                <a16:creationId xmlns:a16="http://schemas.microsoft.com/office/drawing/2014/main" id="{D1FD24D1-6855-4EA1-A208-1CCF19613596}"/>
              </a:ext>
            </a:extLst>
          </p:cNvPr>
          <p:cNvPicPr>
            <a:picLocks noChangeAspect="1"/>
          </p:cNvPicPr>
          <p:nvPr/>
        </p:nvPicPr>
        <p:blipFill>
          <a:blip r:embed="rId2"/>
          <a:stretch>
            <a:fillRect/>
          </a:stretch>
        </p:blipFill>
        <p:spPr>
          <a:xfrm>
            <a:off x="696000" y="2200215"/>
            <a:ext cx="10800000" cy="1623201"/>
          </a:xfrm>
          <a:prstGeom prst="rect">
            <a:avLst/>
          </a:prstGeom>
        </p:spPr>
      </p:pic>
    </p:spTree>
    <p:extLst>
      <p:ext uri="{BB962C8B-B14F-4D97-AF65-F5344CB8AC3E}">
        <p14:creationId xmlns:p14="http://schemas.microsoft.com/office/powerpoint/2010/main" val="190320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9E3B-5BFA-44EC-8196-DB77A6C58853}"/>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BC9A91A3-C423-47D9-A0AF-D291843887DC}"/>
              </a:ext>
            </a:extLst>
          </p:cNvPr>
          <p:cNvSpPr>
            <a:spLocks noGrp="1"/>
          </p:cNvSpPr>
          <p:nvPr>
            <p:ph idx="1"/>
          </p:nvPr>
        </p:nvSpPr>
        <p:spPr>
          <a:xfrm>
            <a:off x="696000" y="4114800"/>
            <a:ext cx="10800000" cy="1604331"/>
          </a:xfrm>
        </p:spPr>
        <p:txBody>
          <a:bodyPr>
            <a:normAutofit/>
          </a:bodyPr>
          <a:lstStyle/>
          <a:p>
            <a:r>
              <a:rPr lang="en-US" dirty="0"/>
              <a:t>On the contrary, if a particular value of the ID were likely, then someone could cheat, say by pre‐computing a solution to the puzzle with that ID.</a:t>
            </a:r>
            <a:endParaRPr lang="en-IN" dirty="0"/>
          </a:p>
        </p:txBody>
      </p:sp>
      <p:pic>
        <p:nvPicPr>
          <p:cNvPr id="5" name="Picture 4">
            <a:extLst>
              <a:ext uri="{FF2B5EF4-FFF2-40B4-BE49-F238E27FC236}">
                <a16:creationId xmlns:a16="http://schemas.microsoft.com/office/drawing/2014/main" id="{D1FD24D1-6855-4EA1-A208-1CCF19613596}"/>
              </a:ext>
            </a:extLst>
          </p:cNvPr>
          <p:cNvPicPr>
            <a:picLocks noChangeAspect="1"/>
          </p:cNvPicPr>
          <p:nvPr/>
        </p:nvPicPr>
        <p:blipFill>
          <a:blip r:embed="rId2"/>
          <a:stretch>
            <a:fillRect/>
          </a:stretch>
        </p:blipFill>
        <p:spPr>
          <a:xfrm>
            <a:off x="696000" y="2200215"/>
            <a:ext cx="10800000" cy="1623201"/>
          </a:xfrm>
          <a:prstGeom prst="rect">
            <a:avLst/>
          </a:prstGeom>
        </p:spPr>
      </p:pic>
    </p:spTree>
    <p:extLst>
      <p:ext uri="{BB962C8B-B14F-4D97-AF65-F5344CB8AC3E}">
        <p14:creationId xmlns:p14="http://schemas.microsoft.com/office/powerpoint/2010/main" val="262268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4727-4BC5-47DA-9E3B-E1CFD0802AF7}"/>
              </a:ext>
            </a:extLst>
          </p:cNvPr>
          <p:cNvSpPr>
            <a:spLocks noGrp="1"/>
          </p:cNvSpPr>
          <p:nvPr>
            <p:ph type="title"/>
          </p:nvPr>
        </p:nvSpPr>
        <p:spPr/>
        <p:txBody>
          <a:bodyPr/>
          <a:lstStyle/>
          <a:p>
            <a:r>
              <a:rPr lang="en-IN" dirty="0"/>
              <a:t>Property 3 : Puzzle friendliness</a:t>
            </a:r>
          </a:p>
        </p:txBody>
      </p:sp>
      <p:sp>
        <p:nvSpPr>
          <p:cNvPr id="3" name="Content Placeholder 2">
            <a:extLst>
              <a:ext uri="{FF2B5EF4-FFF2-40B4-BE49-F238E27FC236}">
                <a16:creationId xmlns:a16="http://schemas.microsoft.com/office/drawing/2014/main" id="{1EA78D8C-7A03-4356-B271-404B2149089A}"/>
              </a:ext>
            </a:extLst>
          </p:cNvPr>
          <p:cNvSpPr>
            <a:spLocks noGrp="1"/>
          </p:cNvSpPr>
          <p:nvPr>
            <p:ph idx="1"/>
          </p:nvPr>
        </p:nvSpPr>
        <p:spPr/>
        <p:txBody>
          <a:bodyPr/>
          <a:lstStyle/>
          <a:p>
            <a:r>
              <a:rPr lang="en-US" dirty="0"/>
              <a:t>If a search puzzle is puzzle‐friendly, this implies that there’s no solving strategy for this puzzle which is much better than just trying random values of x. </a:t>
            </a:r>
          </a:p>
          <a:p>
            <a:r>
              <a:rPr lang="en-US" dirty="0"/>
              <a:t>And so, if we want to pose a puzzle that’s difficult to solve, we can do it this way as long as we can generate puzzle‐IDs in a suitably random way. </a:t>
            </a:r>
          </a:p>
          <a:p>
            <a:r>
              <a:rPr lang="en-US" dirty="0"/>
              <a:t>We’re going to use this idea later when we talk about Bitcoin mining, which is a sort of computational puzzle.</a:t>
            </a:r>
            <a:endParaRPr lang="en-IN" dirty="0"/>
          </a:p>
        </p:txBody>
      </p:sp>
    </p:spTree>
    <p:extLst>
      <p:ext uri="{BB962C8B-B14F-4D97-AF65-F5344CB8AC3E}">
        <p14:creationId xmlns:p14="http://schemas.microsoft.com/office/powerpoint/2010/main" val="381051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39B0-50DB-445E-9A8F-E99E5AC87D4F}"/>
              </a:ext>
            </a:extLst>
          </p:cNvPr>
          <p:cNvSpPr>
            <a:spLocks noGrp="1"/>
          </p:cNvSpPr>
          <p:nvPr>
            <p:ph type="title"/>
          </p:nvPr>
        </p:nvSpPr>
        <p:spPr/>
        <p:txBody>
          <a:bodyPr/>
          <a:lstStyle/>
          <a:p>
            <a:r>
              <a:rPr lang="en-US" dirty="0"/>
              <a:t>Hash-pointers</a:t>
            </a:r>
            <a:endParaRPr lang="en-IN" dirty="0"/>
          </a:p>
        </p:txBody>
      </p:sp>
      <p:sp>
        <p:nvSpPr>
          <p:cNvPr id="3" name="Content Placeholder 2">
            <a:extLst>
              <a:ext uri="{FF2B5EF4-FFF2-40B4-BE49-F238E27FC236}">
                <a16:creationId xmlns:a16="http://schemas.microsoft.com/office/drawing/2014/main" id="{D7AE9A64-8C8E-4EAF-88D8-D2C9FF176603}"/>
              </a:ext>
            </a:extLst>
          </p:cNvPr>
          <p:cNvSpPr>
            <a:spLocks noGrp="1"/>
          </p:cNvSpPr>
          <p:nvPr>
            <p:ph idx="1"/>
          </p:nvPr>
        </p:nvSpPr>
        <p:spPr/>
        <p:txBody>
          <a:bodyPr/>
          <a:lstStyle/>
          <a:p>
            <a:r>
              <a:rPr lang="en-US" dirty="0"/>
              <a:t>A hash pointer is simply a pointer to where some information is stored along with a cryptographic hash of the information.</a:t>
            </a:r>
          </a:p>
          <a:p>
            <a:r>
              <a:rPr lang="en-US" dirty="0"/>
              <a:t>Regular pointer gives a way to retrieve the information, hash pointer also gives you a way to verify that information hasn’t changed.</a:t>
            </a:r>
          </a:p>
          <a:p>
            <a:r>
              <a:rPr lang="en-US" dirty="0"/>
              <a:t>We can use hash pointers to build all kinds of data structures.</a:t>
            </a:r>
          </a:p>
          <a:p>
            <a:r>
              <a:rPr lang="en-US" dirty="0"/>
              <a:t>Intuitively, We can take a familiar data structure that uses pointer such as a binary search tree and implement it with hash pointers.</a:t>
            </a:r>
            <a:endParaRPr lang="en-IN" dirty="0"/>
          </a:p>
        </p:txBody>
      </p:sp>
      <p:pic>
        <p:nvPicPr>
          <p:cNvPr id="4" name="Picture 3">
            <a:extLst>
              <a:ext uri="{FF2B5EF4-FFF2-40B4-BE49-F238E27FC236}">
                <a16:creationId xmlns:a16="http://schemas.microsoft.com/office/drawing/2014/main" id="{FB0D88CE-5FD5-425A-989E-80FAA45470B7}"/>
              </a:ext>
            </a:extLst>
          </p:cNvPr>
          <p:cNvPicPr>
            <a:picLocks noChangeAspect="1"/>
          </p:cNvPicPr>
          <p:nvPr/>
        </p:nvPicPr>
        <p:blipFill>
          <a:blip r:embed="rId2"/>
          <a:stretch>
            <a:fillRect/>
          </a:stretch>
        </p:blipFill>
        <p:spPr>
          <a:xfrm>
            <a:off x="7978000" y="4797031"/>
            <a:ext cx="3215919" cy="1844200"/>
          </a:xfrm>
          <a:prstGeom prst="rect">
            <a:avLst/>
          </a:prstGeom>
        </p:spPr>
      </p:pic>
    </p:spTree>
    <p:extLst>
      <p:ext uri="{BB962C8B-B14F-4D97-AF65-F5344CB8AC3E}">
        <p14:creationId xmlns:p14="http://schemas.microsoft.com/office/powerpoint/2010/main" val="240288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FFFB-CABB-44C7-B168-0B868410DCB0}"/>
              </a:ext>
            </a:extLst>
          </p:cNvPr>
          <p:cNvSpPr>
            <a:spLocks noGrp="1"/>
          </p:cNvSpPr>
          <p:nvPr>
            <p:ph type="title"/>
          </p:nvPr>
        </p:nvSpPr>
        <p:spPr/>
        <p:txBody>
          <a:bodyPr/>
          <a:lstStyle/>
          <a:p>
            <a:r>
              <a:rPr lang="en-US" dirty="0"/>
              <a:t>Blockchain with hash pointers</a:t>
            </a:r>
            <a:endParaRPr lang="en-IN" dirty="0"/>
          </a:p>
        </p:txBody>
      </p:sp>
      <p:sp>
        <p:nvSpPr>
          <p:cNvPr id="3" name="Content Placeholder 2">
            <a:extLst>
              <a:ext uri="{FF2B5EF4-FFF2-40B4-BE49-F238E27FC236}">
                <a16:creationId xmlns:a16="http://schemas.microsoft.com/office/drawing/2014/main" id="{A6261A87-E161-47F2-95B8-2FAC7C9DE2D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1471314-6A1C-4D38-AE6A-84BA2F41B74A}"/>
              </a:ext>
            </a:extLst>
          </p:cNvPr>
          <p:cNvPicPr>
            <a:picLocks noChangeAspect="1"/>
          </p:cNvPicPr>
          <p:nvPr/>
        </p:nvPicPr>
        <p:blipFill>
          <a:blip r:embed="rId2"/>
          <a:stretch>
            <a:fillRect/>
          </a:stretch>
        </p:blipFill>
        <p:spPr>
          <a:xfrm>
            <a:off x="1224300" y="2617148"/>
            <a:ext cx="9743400" cy="3764965"/>
          </a:xfrm>
          <a:prstGeom prst="rect">
            <a:avLst/>
          </a:prstGeom>
        </p:spPr>
      </p:pic>
    </p:spTree>
    <p:extLst>
      <p:ext uri="{BB962C8B-B14F-4D97-AF65-F5344CB8AC3E}">
        <p14:creationId xmlns:p14="http://schemas.microsoft.com/office/powerpoint/2010/main" val="426765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FFFB-CABB-44C7-B168-0B868410DCB0}"/>
              </a:ext>
            </a:extLst>
          </p:cNvPr>
          <p:cNvSpPr>
            <a:spLocks noGrp="1"/>
          </p:cNvSpPr>
          <p:nvPr>
            <p:ph type="title"/>
          </p:nvPr>
        </p:nvSpPr>
        <p:spPr/>
        <p:txBody>
          <a:bodyPr/>
          <a:lstStyle/>
          <a:p>
            <a:r>
              <a:rPr lang="en-US" dirty="0"/>
              <a:t>Blockchain with hash pointers</a:t>
            </a:r>
            <a:endParaRPr lang="en-IN" dirty="0"/>
          </a:p>
        </p:txBody>
      </p:sp>
      <p:sp>
        <p:nvSpPr>
          <p:cNvPr id="3" name="Content Placeholder 2">
            <a:extLst>
              <a:ext uri="{FF2B5EF4-FFF2-40B4-BE49-F238E27FC236}">
                <a16:creationId xmlns:a16="http://schemas.microsoft.com/office/drawing/2014/main" id="{A6261A87-E161-47F2-95B8-2FAC7C9DE2D1}"/>
              </a:ext>
            </a:extLst>
          </p:cNvPr>
          <p:cNvSpPr>
            <a:spLocks noGrp="1"/>
          </p:cNvSpPr>
          <p:nvPr>
            <p:ph idx="1"/>
          </p:nvPr>
        </p:nvSpPr>
        <p:spPr/>
        <p:txBody>
          <a:bodyPr/>
          <a:lstStyle/>
          <a:p>
            <a:r>
              <a:rPr lang="en-US" dirty="0"/>
              <a:t>This provides blockchain a tamper-evident property.</a:t>
            </a:r>
          </a:p>
          <a:p>
            <a:r>
              <a:rPr lang="en-US" dirty="0"/>
              <a:t>Let’s discuss what happens if an adversary wants to tamper with data that’s in the middle of the chain.</a:t>
            </a:r>
            <a:endParaRPr lang="en-IN" dirty="0"/>
          </a:p>
        </p:txBody>
      </p:sp>
      <p:pic>
        <p:nvPicPr>
          <p:cNvPr id="5" name="Picture 4">
            <a:extLst>
              <a:ext uri="{FF2B5EF4-FFF2-40B4-BE49-F238E27FC236}">
                <a16:creationId xmlns:a16="http://schemas.microsoft.com/office/drawing/2014/main" id="{3BE8001F-E787-475D-8E2A-E6D759425133}"/>
              </a:ext>
            </a:extLst>
          </p:cNvPr>
          <p:cNvPicPr>
            <a:picLocks noChangeAspect="1"/>
          </p:cNvPicPr>
          <p:nvPr/>
        </p:nvPicPr>
        <p:blipFill>
          <a:blip r:embed="rId2"/>
          <a:stretch>
            <a:fillRect/>
          </a:stretch>
        </p:blipFill>
        <p:spPr>
          <a:xfrm>
            <a:off x="2039640" y="3429000"/>
            <a:ext cx="8112720" cy="3344984"/>
          </a:xfrm>
          <a:prstGeom prst="rect">
            <a:avLst/>
          </a:prstGeom>
        </p:spPr>
      </p:pic>
    </p:spTree>
    <p:extLst>
      <p:ext uri="{BB962C8B-B14F-4D97-AF65-F5344CB8AC3E}">
        <p14:creationId xmlns:p14="http://schemas.microsoft.com/office/powerpoint/2010/main" val="3344019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1D60-6703-4D8A-B6AC-D2787D914D7E}"/>
              </a:ext>
            </a:extLst>
          </p:cNvPr>
          <p:cNvSpPr>
            <a:spLocks noGrp="1"/>
          </p:cNvSpPr>
          <p:nvPr>
            <p:ph type="title"/>
          </p:nvPr>
        </p:nvSpPr>
        <p:spPr/>
        <p:txBody>
          <a:bodyPr/>
          <a:lstStyle/>
          <a:p>
            <a:r>
              <a:rPr lang="en-US" dirty="0"/>
              <a:t>Digital Signature</a:t>
            </a:r>
            <a:endParaRPr lang="en-IN" dirty="0"/>
          </a:p>
        </p:txBody>
      </p:sp>
      <p:sp>
        <p:nvSpPr>
          <p:cNvPr id="3" name="Content Placeholder 2">
            <a:extLst>
              <a:ext uri="{FF2B5EF4-FFF2-40B4-BE49-F238E27FC236}">
                <a16:creationId xmlns:a16="http://schemas.microsoft.com/office/drawing/2014/main" id="{CDA49D5A-17B4-4BD6-B2A2-DFFBE738D9EF}"/>
              </a:ext>
            </a:extLst>
          </p:cNvPr>
          <p:cNvSpPr>
            <a:spLocks noGrp="1"/>
          </p:cNvSpPr>
          <p:nvPr>
            <p:ph idx="1"/>
          </p:nvPr>
        </p:nvSpPr>
        <p:spPr/>
        <p:txBody>
          <a:bodyPr/>
          <a:lstStyle/>
          <a:p>
            <a:pPr algn="just"/>
            <a:r>
              <a:rPr lang="en-US" dirty="0"/>
              <a:t>Digital signature is supposed to be the digital analog to a handwritten signature on paper.</a:t>
            </a:r>
          </a:p>
          <a:p>
            <a:pPr algn="just"/>
            <a:r>
              <a:rPr lang="en-US" dirty="0"/>
              <a:t>We desire two properties from digital signatures that correspond well to the handwritten signature analogy.</a:t>
            </a:r>
          </a:p>
          <a:p>
            <a:pPr algn="just"/>
            <a:r>
              <a:rPr lang="en-US" dirty="0"/>
              <a:t>Firstly, only you can make your signature, but anyone who sees it can verify that it’s valid. Secondly, we want the signature to be tied to a particular document so that the signature cannot be used to indicate your agreement or endorsement of a different document.</a:t>
            </a:r>
          </a:p>
          <a:p>
            <a:pPr algn="just"/>
            <a:endParaRPr lang="en-IN" dirty="0"/>
          </a:p>
        </p:txBody>
      </p:sp>
    </p:spTree>
    <p:extLst>
      <p:ext uri="{BB962C8B-B14F-4D97-AF65-F5344CB8AC3E}">
        <p14:creationId xmlns:p14="http://schemas.microsoft.com/office/powerpoint/2010/main" val="204035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F9AA-0F4A-4AA6-B2A4-94363414B34A}"/>
              </a:ext>
            </a:extLst>
          </p:cNvPr>
          <p:cNvSpPr>
            <a:spLocks noGrp="1"/>
          </p:cNvSpPr>
          <p:nvPr>
            <p:ph type="title"/>
          </p:nvPr>
        </p:nvSpPr>
        <p:spPr/>
        <p:txBody>
          <a:bodyPr/>
          <a:lstStyle/>
          <a:p>
            <a:r>
              <a:rPr lang="en-US" dirty="0"/>
              <a:t>Digital Signature Scheme</a:t>
            </a:r>
            <a:endParaRPr lang="en-IN" dirty="0"/>
          </a:p>
        </p:txBody>
      </p:sp>
      <p:sp>
        <p:nvSpPr>
          <p:cNvPr id="3" name="Content Placeholder 2">
            <a:extLst>
              <a:ext uri="{FF2B5EF4-FFF2-40B4-BE49-F238E27FC236}">
                <a16:creationId xmlns:a16="http://schemas.microsoft.com/office/drawing/2014/main" id="{70EBB4F7-9CE6-49FA-9ECA-C18A851B1B3D}"/>
              </a:ext>
            </a:extLst>
          </p:cNvPr>
          <p:cNvSpPr>
            <a:spLocks noGrp="1"/>
          </p:cNvSpPr>
          <p:nvPr>
            <p:ph idx="1"/>
          </p:nvPr>
        </p:nvSpPr>
        <p:spPr/>
        <p:txBody>
          <a:bodyPr/>
          <a:lstStyle/>
          <a:p>
            <a:r>
              <a:rPr lang="en-US" dirty="0"/>
              <a:t>A digital signature scheme consists of the following three algorithms:</a:t>
            </a:r>
          </a:p>
          <a:p>
            <a:pPr lvl="1"/>
            <a:r>
              <a:rPr lang="en-US" b="1" dirty="0"/>
              <a:t>(</a:t>
            </a:r>
            <a:r>
              <a:rPr lang="en-US" b="1" dirty="0" err="1"/>
              <a:t>sk,pk</a:t>
            </a:r>
            <a:r>
              <a:rPr lang="en-US" b="1" dirty="0"/>
              <a:t>) := </a:t>
            </a:r>
            <a:r>
              <a:rPr lang="en-US" b="1" dirty="0" err="1"/>
              <a:t>generateKey</a:t>
            </a:r>
            <a:r>
              <a:rPr lang="en-US" b="1" dirty="0"/>
              <a:t>(</a:t>
            </a:r>
            <a:r>
              <a:rPr lang="en-US" b="1" dirty="0" err="1"/>
              <a:t>keysize</a:t>
            </a:r>
            <a:r>
              <a:rPr lang="en-US" b="1" dirty="0"/>
              <a:t>) </a:t>
            </a:r>
            <a:r>
              <a:rPr lang="en-US" dirty="0"/>
              <a:t>The </a:t>
            </a:r>
            <a:r>
              <a:rPr lang="en-US" dirty="0" err="1"/>
              <a:t>generateKeys</a:t>
            </a:r>
            <a:r>
              <a:rPr lang="en-US" dirty="0"/>
              <a:t> method takes a key size and generates a key pair. The secret key </a:t>
            </a:r>
            <a:r>
              <a:rPr lang="en-US" dirty="0" err="1"/>
              <a:t>sk</a:t>
            </a:r>
            <a:r>
              <a:rPr lang="en-US" dirty="0"/>
              <a:t> is kept privately and used to sign messages. pk is the public verification key that you give to everybody. Anyone with this key can verify your signature.</a:t>
            </a:r>
          </a:p>
          <a:p>
            <a:pPr lvl="1"/>
            <a:r>
              <a:rPr lang="en-US" b="1" dirty="0"/>
              <a:t>sig := sign( </a:t>
            </a:r>
            <a:r>
              <a:rPr lang="en-US" b="1" dirty="0" err="1"/>
              <a:t>sk</a:t>
            </a:r>
            <a:r>
              <a:rPr lang="en-US" b="1" dirty="0"/>
              <a:t> , message )</a:t>
            </a:r>
            <a:r>
              <a:rPr lang="en-US" dirty="0"/>
              <a:t> The sign method takes a message and a secret key, </a:t>
            </a:r>
            <a:r>
              <a:rPr lang="en-US" dirty="0" err="1"/>
              <a:t>sk</a:t>
            </a:r>
            <a:r>
              <a:rPr lang="en-US" dirty="0"/>
              <a:t> , as input and outputs a signature for message under </a:t>
            </a:r>
            <a:r>
              <a:rPr lang="en-US" dirty="0" err="1"/>
              <a:t>sk</a:t>
            </a:r>
            <a:endParaRPr lang="en-US" dirty="0"/>
          </a:p>
          <a:p>
            <a:pPr lvl="1"/>
            <a:r>
              <a:rPr lang="en-US" b="1" dirty="0" err="1"/>
              <a:t>isValid</a:t>
            </a:r>
            <a:r>
              <a:rPr lang="en-US" b="1" dirty="0"/>
              <a:t> := verify( pk , message , sig ) </a:t>
            </a:r>
            <a:r>
              <a:rPr lang="en-US" dirty="0"/>
              <a:t>The verify method takes a message, a signature, and a public key as input. It returns a </a:t>
            </a:r>
            <a:r>
              <a:rPr lang="en-US" dirty="0" err="1"/>
              <a:t>boolean</a:t>
            </a:r>
            <a:r>
              <a:rPr lang="en-US" dirty="0"/>
              <a:t> value, </a:t>
            </a:r>
            <a:r>
              <a:rPr lang="en-US" dirty="0" err="1"/>
              <a:t>isValid</a:t>
            </a:r>
            <a:r>
              <a:rPr lang="en-US" dirty="0"/>
              <a:t> , that will be true if sig is a valid signature for message under public key pk , and false otherwise.</a:t>
            </a:r>
            <a:endParaRPr lang="en-IN" dirty="0"/>
          </a:p>
        </p:txBody>
      </p:sp>
    </p:spTree>
    <p:extLst>
      <p:ext uri="{BB962C8B-B14F-4D97-AF65-F5344CB8AC3E}">
        <p14:creationId xmlns:p14="http://schemas.microsoft.com/office/powerpoint/2010/main" val="2361325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7898-85D4-4991-BFC5-214C5A4883B8}"/>
              </a:ext>
            </a:extLst>
          </p:cNvPr>
          <p:cNvSpPr>
            <a:spLocks noGrp="1"/>
          </p:cNvSpPr>
          <p:nvPr>
            <p:ph type="title"/>
          </p:nvPr>
        </p:nvSpPr>
        <p:spPr/>
        <p:txBody>
          <a:bodyPr/>
          <a:lstStyle/>
          <a:p>
            <a:r>
              <a:rPr lang="en-US" dirty="0"/>
              <a:t>ECDSA</a:t>
            </a:r>
            <a:endParaRPr lang="en-IN" dirty="0"/>
          </a:p>
        </p:txBody>
      </p:sp>
      <p:sp>
        <p:nvSpPr>
          <p:cNvPr id="3" name="Content Placeholder 2">
            <a:extLst>
              <a:ext uri="{FF2B5EF4-FFF2-40B4-BE49-F238E27FC236}">
                <a16:creationId xmlns:a16="http://schemas.microsoft.com/office/drawing/2014/main" id="{9DD1ABA5-C2FC-495F-9243-3030B2F59E0B}"/>
              </a:ext>
            </a:extLst>
          </p:cNvPr>
          <p:cNvSpPr>
            <a:spLocks noGrp="1"/>
          </p:cNvSpPr>
          <p:nvPr>
            <p:ph idx="1"/>
          </p:nvPr>
        </p:nvSpPr>
        <p:spPr/>
        <p:txBody>
          <a:bodyPr/>
          <a:lstStyle/>
          <a:p>
            <a:r>
              <a:rPr lang="en-US" dirty="0"/>
              <a:t>Bitcoin uses a particular digital signature scheme that’s called the Elliptic Curve Digital Signature Algorithm (ECDSA). </a:t>
            </a:r>
          </a:p>
          <a:p>
            <a:r>
              <a:rPr lang="en-US" dirty="0"/>
              <a:t>ECDSA is a U.S. government standard, an update of the earlier DSA algorithm adapted to use elliptic curves. These algorithms have received considerable cryptographic analysis over the years and are generally believed to be secure.</a:t>
            </a:r>
          </a:p>
          <a:p>
            <a:r>
              <a:rPr lang="en-US" dirty="0"/>
              <a:t>More specifically, Bitcoin uses ECDSA over the standard elliptic curve “secp256k1” which is estimated to provide 128 bits of security.</a:t>
            </a:r>
            <a:endParaRPr lang="en-IN" dirty="0"/>
          </a:p>
        </p:txBody>
      </p:sp>
    </p:spTree>
    <p:extLst>
      <p:ext uri="{BB962C8B-B14F-4D97-AF65-F5344CB8AC3E}">
        <p14:creationId xmlns:p14="http://schemas.microsoft.com/office/powerpoint/2010/main" val="9254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87B6-1A75-4F77-81A6-112C2B6EE148}"/>
              </a:ext>
            </a:extLst>
          </p:cNvPr>
          <p:cNvSpPr>
            <a:spLocks noGrp="1"/>
          </p:cNvSpPr>
          <p:nvPr>
            <p:ph type="title"/>
          </p:nvPr>
        </p:nvSpPr>
        <p:spPr/>
        <p:txBody>
          <a:bodyPr/>
          <a:lstStyle/>
          <a:p>
            <a:r>
              <a:rPr lang="en-IN" dirty="0"/>
              <a:t>Types of encryption</a:t>
            </a:r>
          </a:p>
        </p:txBody>
      </p:sp>
      <p:sp>
        <p:nvSpPr>
          <p:cNvPr id="3" name="Content Placeholder 2">
            <a:extLst>
              <a:ext uri="{FF2B5EF4-FFF2-40B4-BE49-F238E27FC236}">
                <a16:creationId xmlns:a16="http://schemas.microsoft.com/office/drawing/2014/main" id="{7346E7EF-18BF-4F9A-AA51-4E60D9574EF2}"/>
              </a:ext>
            </a:extLst>
          </p:cNvPr>
          <p:cNvSpPr>
            <a:spLocks noGrp="1"/>
          </p:cNvSpPr>
          <p:nvPr>
            <p:ph idx="1"/>
          </p:nvPr>
        </p:nvSpPr>
        <p:spPr/>
        <p:txBody>
          <a:bodyPr/>
          <a:lstStyle/>
          <a:p>
            <a:r>
              <a:rPr lang="en-IN" dirty="0"/>
              <a:t>Symmetric Encryption</a:t>
            </a:r>
          </a:p>
          <a:p>
            <a:r>
              <a:rPr lang="en-IN" dirty="0"/>
              <a:t>Asymmetric Encryption</a:t>
            </a:r>
          </a:p>
        </p:txBody>
      </p:sp>
    </p:spTree>
    <p:extLst>
      <p:ext uri="{BB962C8B-B14F-4D97-AF65-F5344CB8AC3E}">
        <p14:creationId xmlns:p14="http://schemas.microsoft.com/office/powerpoint/2010/main" val="1564207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F6CC-E724-493C-B868-7EA3B5E9C9AB}"/>
              </a:ext>
            </a:extLst>
          </p:cNvPr>
          <p:cNvSpPr>
            <a:spLocks noGrp="1"/>
          </p:cNvSpPr>
          <p:nvPr>
            <p:ph type="title"/>
          </p:nvPr>
        </p:nvSpPr>
        <p:spPr/>
        <p:txBody>
          <a:bodyPr/>
          <a:lstStyle/>
          <a:p>
            <a:r>
              <a:rPr lang="en-US" dirty="0"/>
              <a:t>Simple Cryptocurrency</a:t>
            </a:r>
            <a:endParaRPr lang="en-IN" dirty="0"/>
          </a:p>
        </p:txBody>
      </p:sp>
      <p:sp>
        <p:nvSpPr>
          <p:cNvPr id="3" name="Content Placeholder 2">
            <a:extLst>
              <a:ext uri="{FF2B5EF4-FFF2-40B4-BE49-F238E27FC236}">
                <a16:creationId xmlns:a16="http://schemas.microsoft.com/office/drawing/2014/main" id="{6DD9A3BC-323C-4552-B502-3C4A48ADF71D}"/>
              </a:ext>
            </a:extLst>
          </p:cNvPr>
          <p:cNvSpPr>
            <a:spLocks noGrp="1"/>
          </p:cNvSpPr>
          <p:nvPr>
            <p:ph idx="1"/>
          </p:nvPr>
        </p:nvSpPr>
        <p:spPr/>
        <p:txBody>
          <a:bodyPr/>
          <a:lstStyle/>
          <a:p>
            <a:r>
              <a:rPr lang="en-US" dirty="0"/>
              <a:t>Let’s move from cryptography to cryptocurrencies and understand why cryptographic operations like hash functions and digital signatures are actually useful.</a:t>
            </a:r>
          </a:p>
          <a:p>
            <a:r>
              <a:rPr lang="en-US" dirty="0"/>
              <a:t>Here we will discuss two simple cryptocurrencies.</a:t>
            </a:r>
            <a:endParaRPr lang="en-IN" dirty="0"/>
          </a:p>
        </p:txBody>
      </p:sp>
    </p:spTree>
    <p:extLst>
      <p:ext uri="{BB962C8B-B14F-4D97-AF65-F5344CB8AC3E}">
        <p14:creationId xmlns:p14="http://schemas.microsoft.com/office/powerpoint/2010/main" val="3677512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B4EE-75F4-4C18-9768-145AC4BD168D}"/>
              </a:ext>
            </a:extLst>
          </p:cNvPr>
          <p:cNvSpPr>
            <a:spLocks noGrp="1"/>
          </p:cNvSpPr>
          <p:nvPr>
            <p:ph type="title"/>
          </p:nvPr>
        </p:nvSpPr>
        <p:spPr/>
        <p:txBody>
          <a:bodyPr/>
          <a:lstStyle/>
          <a:p>
            <a:r>
              <a:rPr lang="en-US" dirty="0" err="1"/>
              <a:t>Goofycoin</a:t>
            </a:r>
            <a:endParaRPr lang="en-IN" dirty="0"/>
          </a:p>
        </p:txBody>
      </p:sp>
      <p:sp>
        <p:nvSpPr>
          <p:cNvPr id="3" name="Content Placeholder 2">
            <a:extLst>
              <a:ext uri="{FF2B5EF4-FFF2-40B4-BE49-F238E27FC236}">
                <a16:creationId xmlns:a16="http://schemas.microsoft.com/office/drawing/2014/main" id="{32A50FC1-E0E9-4EE1-82B5-982089875A89}"/>
              </a:ext>
            </a:extLst>
          </p:cNvPr>
          <p:cNvSpPr>
            <a:spLocks noGrp="1"/>
          </p:cNvSpPr>
          <p:nvPr>
            <p:ph idx="1"/>
          </p:nvPr>
        </p:nvSpPr>
        <p:spPr/>
        <p:txBody>
          <a:bodyPr/>
          <a:lstStyle/>
          <a:p>
            <a:r>
              <a:rPr lang="en-US" dirty="0" err="1"/>
              <a:t>Goofycoin</a:t>
            </a:r>
            <a:r>
              <a:rPr lang="en-US" dirty="0"/>
              <a:t> is about the simplest cryptocurrency we can imagine.</a:t>
            </a:r>
          </a:p>
          <a:p>
            <a:r>
              <a:rPr lang="en-US" dirty="0"/>
              <a:t>There are just two rules of </a:t>
            </a:r>
            <a:r>
              <a:rPr lang="en-US" dirty="0" err="1"/>
              <a:t>GoofyCoin</a:t>
            </a:r>
            <a:r>
              <a:rPr lang="en-US" dirty="0"/>
              <a:t>. The first rule is that a designated entity, Goofy, can create new coins whenever he wants and these newly created coins belong to him.</a:t>
            </a:r>
            <a:endParaRPr lang="en-IN" dirty="0"/>
          </a:p>
        </p:txBody>
      </p:sp>
    </p:spTree>
    <p:extLst>
      <p:ext uri="{BB962C8B-B14F-4D97-AF65-F5344CB8AC3E}">
        <p14:creationId xmlns:p14="http://schemas.microsoft.com/office/powerpoint/2010/main" val="1656182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B4EE-75F4-4C18-9768-145AC4BD168D}"/>
              </a:ext>
            </a:extLst>
          </p:cNvPr>
          <p:cNvSpPr>
            <a:spLocks noGrp="1"/>
          </p:cNvSpPr>
          <p:nvPr>
            <p:ph type="title"/>
          </p:nvPr>
        </p:nvSpPr>
        <p:spPr/>
        <p:txBody>
          <a:bodyPr/>
          <a:lstStyle/>
          <a:p>
            <a:r>
              <a:rPr lang="en-US" dirty="0" err="1"/>
              <a:t>Goofycoin</a:t>
            </a:r>
            <a:endParaRPr lang="en-IN" dirty="0"/>
          </a:p>
        </p:txBody>
      </p:sp>
      <p:sp>
        <p:nvSpPr>
          <p:cNvPr id="3" name="Content Placeholder 2">
            <a:extLst>
              <a:ext uri="{FF2B5EF4-FFF2-40B4-BE49-F238E27FC236}">
                <a16:creationId xmlns:a16="http://schemas.microsoft.com/office/drawing/2014/main" id="{32A50FC1-E0E9-4EE1-82B5-982089875A89}"/>
              </a:ext>
            </a:extLst>
          </p:cNvPr>
          <p:cNvSpPr>
            <a:spLocks noGrp="1"/>
          </p:cNvSpPr>
          <p:nvPr>
            <p:ph idx="1"/>
          </p:nvPr>
        </p:nvSpPr>
        <p:spPr/>
        <p:txBody>
          <a:bodyPr/>
          <a:lstStyle/>
          <a:p>
            <a:r>
              <a:rPr lang="en-US" dirty="0"/>
              <a:t>To create a coin, Goofy generates a unique coin ID </a:t>
            </a:r>
            <a:r>
              <a:rPr lang="en-US" dirty="0" err="1"/>
              <a:t>uniqueCoinID</a:t>
            </a:r>
            <a:r>
              <a:rPr lang="en-US" dirty="0"/>
              <a:t> that he has never generated before and constructs the string “</a:t>
            </a:r>
            <a:r>
              <a:rPr lang="en-US" dirty="0" err="1"/>
              <a:t>CreateCoin</a:t>
            </a:r>
            <a:r>
              <a:rPr lang="en-US" dirty="0"/>
              <a:t> [</a:t>
            </a:r>
            <a:r>
              <a:rPr lang="en-US" dirty="0" err="1"/>
              <a:t>uniqueCoinID</a:t>
            </a:r>
            <a:r>
              <a:rPr lang="en-US" dirty="0"/>
              <a:t>]”. He then computes the digital signature of this string with his secret signing key. </a:t>
            </a:r>
          </a:p>
          <a:p>
            <a:r>
              <a:rPr lang="en-US" dirty="0"/>
              <a:t>The string, together with </a:t>
            </a:r>
            <a:r>
              <a:rPr lang="en-US" dirty="0" err="1"/>
              <a:t>Goofy’s</a:t>
            </a:r>
            <a:r>
              <a:rPr lang="en-US" dirty="0"/>
              <a:t> signature, is a coin.</a:t>
            </a:r>
          </a:p>
          <a:p>
            <a:r>
              <a:rPr lang="en-US" dirty="0"/>
              <a:t>Anyone can verify that the coin contains </a:t>
            </a:r>
            <a:r>
              <a:rPr lang="en-US" dirty="0" err="1"/>
              <a:t>Goofy’s</a:t>
            </a:r>
            <a:r>
              <a:rPr lang="en-US" dirty="0"/>
              <a:t> valid signature of a </a:t>
            </a:r>
            <a:r>
              <a:rPr lang="en-US" dirty="0" err="1"/>
              <a:t>CreateCoin</a:t>
            </a:r>
            <a:r>
              <a:rPr lang="en-US" dirty="0"/>
              <a:t> statement, and is therefore a valid coin.</a:t>
            </a:r>
            <a:endParaRPr lang="en-IN" dirty="0"/>
          </a:p>
        </p:txBody>
      </p:sp>
    </p:spTree>
    <p:extLst>
      <p:ext uri="{BB962C8B-B14F-4D97-AF65-F5344CB8AC3E}">
        <p14:creationId xmlns:p14="http://schemas.microsoft.com/office/powerpoint/2010/main" val="733655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B4EE-75F4-4C18-9768-145AC4BD168D}"/>
              </a:ext>
            </a:extLst>
          </p:cNvPr>
          <p:cNvSpPr>
            <a:spLocks noGrp="1"/>
          </p:cNvSpPr>
          <p:nvPr>
            <p:ph type="title"/>
          </p:nvPr>
        </p:nvSpPr>
        <p:spPr/>
        <p:txBody>
          <a:bodyPr/>
          <a:lstStyle/>
          <a:p>
            <a:r>
              <a:rPr lang="en-US" dirty="0" err="1"/>
              <a:t>Goofycoin</a:t>
            </a:r>
            <a:endParaRPr lang="en-IN" dirty="0"/>
          </a:p>
        </p:txBody>
      </p:sp>
      <p:sp>
        <p:nvSpPr>
          <p:cNvPr id="3" name="Content Placeholder 2">
            <a:extLst>
              <a:ext uri="{FF2B5EF4-FFF2-40B4-BE49-F238E27FC236}">
                <a16:creationId xmlns:a16="http://schemas.microsoft.com/office/drawing/2014/main" id="{32A50FC1-E0E9-4EE1-82B5-982089875A89}"/>
              </a:ext>
            </a:extLst>
          </p:cNvPr>
          <p:cNvSpPr>
            <a:spLocks noGrp="1"/>
          </p:cNvSpPr>
          <p:nvPr>
            <p:ph idx="1"/>
          </p:nvPr>
        </p:nvSpPr>
        <p:spPr/>
        <p:txBody>
          <a:bodyPr/>
          <a:lstStyle/>
          <a:p>
            <a:r>
              <a:rPr lang="en-US" dirty="0"/>
              <a:t>The second rule of </a:t>
            </a:r>
            <a:r>
              <a:rPr lang="en-US" dirty="0" err="1"/>
              <a:t>GoofyCoin</a:t>
            </a:r>
            <a:r>
              <a:rPr lang="en-US" dirty="0"/>
              <a:t> is that whoever owns a coin can transfer it on to someone else.</a:t>
            </a:r>
          </a:p>
          <a:p>
            <a:r>
              <a:rPr lang="en-US" dirty="0"/>
              <a:t>Transferring a coin is not simply a matter of sending the coin data structure to the recipient.</a:t>
            </a:r>
          </a:p>
          <a:p>
            <a:r>
              <a:rPr lang="en-US" dirty="0"/>
              <a:t>It’s done using cryptographic operations.</a:t>
            </a:r>
            <a:endParaRPr lang="en-IN" dirty="0"/>
          </a:p>
        </p:txBody>
      </p:sp>
      <p:pic>
        <p:nvPicPr>
          <p:cNvPr id="4" name="Picture 3">
            <a:extLst>
              <a:ext uri="{FF2B5EF4-FFF2-40B4-BE49-F238E27FC236}">
                <a16:creationId xmlns:a16="http://schemas.microsoft.com/office/drawing/2014/main" id="{B1401B7F-6C4C-4F03-A184-2C65B32525B9}"/>
              </a:ext>
            </a:extLst>
          </p:cNvPr>
          <p:cNvPicPr>
            <a:picLocks noChangeAspect="1"/>
          </p:cNvPicPr>
          <p:nvPr/>
        </p:nvPicPr>
        <p:blipFill>
          <a:blip r:embed="rId3"/>
          <a:stretch>
            <a:fillRect/>
          </a:stretch>
        </p:blipFill>
        <p:spPr>
          <a:xfrm>
            <a:off x="7701101" y="3627015"/>
            <a:ext cx="3794899" cy="2855210"/>
          </a:xfrm>
          <a:prstGeom prst="rect">
            <a:avLst/>
          </a:prstGeom>
        </p:spPr>
      </p:pic>
    </p:spTree>
    <p:extLst>
      <p:ext uri="{BB962C8B-B14F-4D97-AF65-F5344CB8AC3E}">
        <p14:creationId xmlns:p14="http://schemas.microsoft.com/office/powerpoint/2010/main" val="3873022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E3A1-F9A7-470F-9A00-99EBDCDD981B}"/>
              </a:ext>
            </a:extLst>
          </p:cNvPr>
          <p:cNvSpPr>
            <a:spLocks noGrp="1"/>
          </p:cNvSpPr>
          <p:nvPr>
            <p:ph type="title"/>
          </p:nvPr>
        </p:nvSpPr>
        <p:spPr/>
        <p:txBody>
          <a:bodyPr/>
          <a:lstStyle/>
          <a:p>
            <a:r>
              <a:rPr lang="en-US" dirty="0"/>
              <a:t>Summarizing the rules of </a:t>
            </a:r>
            <a:r>
              <a:rPr lang="en-US" dirty="0" err="1"/>
              <a:t>goofycoin</a:t>
            </a:r>
            <a:endParaRPr lang="en-IN" dirty="0"/>
          </a:p>
        </p:txBody>
      </p:sp>
      <p:sp>
        <p:nvSpPr>
          <p:cNvPr id="3" name="Content Placeholder 2">
            <a:extLst>
              <a:ext uri="{FF2B5EF4-FFF2-40B4-BE49-F238E27FC236}">
                <a16:creationId xmlns:a16="http://schemas.microsoft.com/office/drawing/2014/main" id="{401C87D8-003C-4884-9DA1-D156E1D1E475}"/>
              </a:ext>
            </a:extLst>
          </p:cNvPr>
          <p:cNvSpPr>
            <a:spLocks noGrp="1"/>
          </p:cNvSpPr>
          <p:nvPr>
            <p:ph idx="1"/>
          </p:nvPr>
        </p:nvSpPr>
        <p:spPr/>
        <p:txBody>
          <a:bodyPr/>
          <a:lstStyle/>
          <a:p>
            <a:r>
              <a:rPr lang="en-US" dirty="0"/>
              <a:t>Goofy can create new coins by simply signing a statement that he’s making a new coin with a unique coin ID.</a:t>
            </a:r>
          </a:p>
          <a:p>
            <a:r>
              <a:rPr lang="en-US" dirty="0"/>
              <a:t>Whoever owns a coin can pass it on to someone else by signing a statement that saying, “Pass on this coin to X” (where X is specified as a public key)</a:t>
            </a:r>
          </a:p>
          <a:p>
            <a:r>
              <a:rPr lang="en-US" dirty="0"/>
              <a:t>Anyone can verify the validity of a coin by following the chain of hash pointers back to its creation by Goofy, verifying all of the signatures along the way.</a:t>
            </a:r>
            <a:endParaRPr lang="en-IN" dirty="0"/>
          </a:p>
        </p:txBody>
      </p:sp>
    </p:spTree>
    <p:extLst>
      <p:ext uri="{BB962C8B-B14F-4D97-AF65-F5344CB8AC3E}">
        <p14:creationId xmlns:p14="http://schemas.microsoft.com/office/powerpoint/2010/main" val="2338341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3CF5-3E96-4F9E-BDA3-96715ECFAA8E}"/>
              </a:ext>
            </a:extLst>
          </p:cNvPr>
          <p:cNvSpPr>
            <a:spLocks noGrp="1"/>
          </p:cNvSpPr>
          <p:nvPr>
            <p:ph type="title"/>
          </p:nvPr>
        </p:nvSpPr>
        <p:spPr/>
        <p:txBody>
          <a:bodyPr/>
          <a:lstStyle/>
          <a:p>
            <a:r>
              <a:rPr lang="en-US" dirty="0"/>
              <a:t>Security problem with </a:t>
            </a:r>
            <a:r>
              <a:rPr lang="en-US" dirty="0" err="1"/>
              <a:t>Goofycoin</a:t>
            </a:r>
            <a:endParaRPr lang="en-IN" dirty="0"/>
          </a:p>
        </p:txBody>
      </p:sp>
      <p:sp>
        <p:nvSpPr>
          <p:cNvPr id="3" name="Content Placeholder 2">
            <a:extLst>
              <a:ext uri="{FF2B5EF4-FFF2-40B4-BE49-F238E27FC236}">
                <a16:creationId xmlns:a16="http://schemas.microsoft.com/office/drawing/2014/main" id="{28C6C016-7EB3-4A38-AF43-CCE844D9671F}"/>
              </a:ext>
            </a:extLst>
          </p:cNvPr>
          <p:cNvSpPr>
            <a:spLocks noGrp="1"/>
          </p:cNvSpPr>
          <p:nvPr>
            <p:ph idx="1"/>
          </p:nvPr>
        </p:nvSpPr>
        <p:spPr/>
        <p:txBody>
          <a:bodyPr/>
          <a:lstStyle/>
          <a:p>
            <a:r>
              <a:rPr lang="en-US" dirty="0"/>
              <a:t>there’s a fundamental security problem with </a:t>
            </a:r>
            <a:r>
              <a:rPr lang="en-US" dirty="0" err="1"/>
              <a:t>GoofyCoin</a:t>
            </a:r>
            <a:r>
              <a:rPr lang="en-US" dirty="0"/>
              <a:t>. Let’s say Alice passed her coin on to Bob by sending her signed statement to Bob but didn’t tell anyone else. </a:t>
            </a:r>
          </a:p>
          <a:p>
            <a:r>
              <a:rPr lang="en-US" dirty="0"/>
              <a:t>She could create another signed statement that pays the very same coin to Chuck. To Chuck, it would appear that it is perfectly valid transaction, and now he’s the owner of the coin. </a:t>
            </a:r>
          </a:p>
          <a:p>
            <a:r>
              <a:rPr lang="en-US" dirty="0"/>
              <a:t>Bob and Chuck would both have valid‐looking claims to be the owner of this coin. This is called a double‐spending attack — Alice is spending the same coin twice. </a:t>
            </a:r>
          </a:p>
          <a:p>
            <a:r>
              <a:rPr lang="en-US" dirty="0"/>
              <a:t>Intuitively, we know coins are not supposed to work that way.</a:t>
            </a:r>
            <a:endParaRPr lang="en-IN" dirty="0"/>
          </a:p>
        </p:txBody>
      </p:sp>
    </p:spTree>
    <p:extLst>
      <p:ext uri="{BB962C8B-B14F-4D97-AF65-F5344CB8AC3E}">
        <p14:creationId xmlns:p14="http://schemas.microsoft.com/office/powerpoint/2010/main" val="2022248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3CF5-3E96-4F9E-BDA3-96715ECFAA8E}"/>
              </a:ext>
            </a:extLst>
          </p:cNvPr>
          <p:cNvSpPr>
            <a:spLocks noGrp="1"/>
          </p:cNvSpPr>
          <p:nvPr>
            <p:ph type="title"/>
          </p:nvPr>
        </p:nvSpPr>
        <p:spPr/>
        <p:txBody>
          <a:bodyPr/>
          <a:lstStyle/>
          <a:p>
            <a:r>
              <a:rPr lang="en-US" dirty="0"/>
              <a:t>Security problem with </a:t>
            </a:r>
            <a:r>
              <a:rPr lang="en-US" dirty="0" err="1"/>
              <a:t>Goofycoin</a:t>
            </a:r>
            <a:endParaRPr lang="en-IN" dirty="0"/>
          </a:p>
        </p:txBody>
      </p:sp>
      <p:sp>
        <p:nvSpPr>
          <p:cNvPr id="3" name="Content Placeholder 2">
            <a:extLst>
              <a:ext uri="{FF2B5EF4-FFF2-40B4-BE49-F238E27FC236}">
                <a16:creationId xmlns:a16="http://schemas.microsoft.com/office/drawing/2014/main" id="{28C6C016-7EB3-4A38-AF43-CCE844D9671F}"/>
              </a:ext>
            </a:extLst>
          </p:cNvPr>
          <p:cNvSpPr>
            <a:spLocks noGrp="1"/>
          </p:cNvSpPr>
          <p:nvPr>
            <p:ph idx="1"/>
          </p:nvPr>
        </p:nvSpPr>
        <p:spPr/>
        <p:txBody>
          <a:bodyPr/>
          <a:lstStyle/>
          <a:p>
            <a:r>
              <a:rPr lang="en-US" dirty="0"/>
              <a:t>In fact, double‐spending attacks are one of the key problems that any cryptocurrency has to solve.</a:t>
            </a:r>
          </a:p>
          <a:p>
            <a:r>
              <a:rPr lang="en-US" dirty="0" err="1"/>
              <a:t>GoofyCoin</a:t>
            </a:r>
            <a:r>
              <a:rPr lang="en-US" dirty="0"/>
              <a:t> does not solve the double‐spending attack and therefore it’s not secure. </a:t>
            </a:r>
          </a:p>
          <a:p>
            <a:r>
              <a:rPr lang="en-US" dirty="0" err="1"/>
              <a:t>GoofyCoin</a:t>
            </a:r>
            <a:r>
              <a:rPr lang="en-US" dirty="0"/>
              <a:t> is simple, and its mechanism for transferring coins is actually very similar to Bitcoin, but because it is insecure it won’t cut it as a cryptocurrency.</a:t>
            </a:r>
            <a:endParaRPr lang="en-IN" dirty="0"/>
          </a:p>
        </p:txBody>
      </p:sp>
    </p:spTree>
    <p:extLst>
      <p:ext uri="{BB962C8B-B14F-4D97-AF65-F5344CB8AC3E}">
        <p14:creationId xmlns:p14="http://schemas.microsoft.com/office/powerpoint/2010/main" val="4108418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4119-1832-494D-BC8A-329D86B94C19}"/>
              </a:ext>
            </a:extLst>
          </p:cNvPr>
          <p:cNvSpPr>
            <a:spLocks noGrp="1"/>
          </p:cNvSpPr>
          <p:nvPr>
            <p:ph type="title"/>
          </p:nvPr>
        </p:nvSpPr>
        <p:spPr/>
        <p:txBody>
          <a:bodyPr/>
          <a:lstStyle/>
          <a:p>
            <a:r>
              <a:rPr lang="en-US" dirty="0"/>
              <a:t>Scrooge coin</a:t>
            </a:r>
            <a:endParaRPr lang="en-IN" dirty="0"/>
          </a:p>
        </p:txBody>
      </p:sp>
      <p:sp>
        <p:nvSpPr>
          <p:cNvPr id="3" name="Content Placeholder 2">
            <a:extLst>
              <a:ext uri="{FF2B5EF4-FFF2-40B4-BE49-F238E27FC236}">
                <a16:creationId xmlns:a16="http://schemas.microsoft.com/office/drawing/2014/main" id="{248E8610-993B-47BB-B187-6A7ABAF9B748}"/>
              </a:ext>
            </a:extLst>
          </p:cNvPr>
          <p:cNvSpPr>
            <a:spLocks noGrp="1"/>
          </p:cNvSpPr>
          <p:nvPr>
            <p:ph idx="1"/>
          </p:nvPr>
        </p:nvSpPr>
        <p:spPr/>
        <p:txBody>
          <a:bodyPr/>
          <a:lstStyle/>
          <a:p>
            <a:r>
              <a:rPr lang="en-US" dirty="0"/>
              <a:t>To solve the double-spending problem,  A new cryptocurrency can be designed.</a:t>
            </a:r>
          </a:p>
          <a:p>
            <a:r>
              <a:rPr lang="en-US" dirty="0" err="1"/>
              <a:t>ScroogeCoin</a:t>
            </a:r>
            <a:r>
              <a:rPr lang="en-US" dirty="0"/>
              <a:t> is built off of </a:t>
            </a:r>
            <a:r>
              <a:rPr lang="en-US" dirty="0" err="1"/>
              <a:t>GroofyCoin</a:t>
            </a:r>
            <a:r>
              <a:rPr lang="en-US" dirty="0"/>
              <a:t>, But it is more complicated in terms of data structures.</a:t>
            </a:r>
          </a:p>
          <a:p>
            <a:r>
              <a:rPr lang="en-US" dirty="0"/>
              <a:t>The first key idea is that a designated entity called scrooge publishes an append-only ledger containing the history of all the transactions that have happened. </a:t>
            </a:r>
          </a:p>
          <a:p>
            <a:r>
              <a:rPr lang="en-US" dirty="0"/>
              <a:t>The append-only property ensures that any data written to this ledger will remain forever. </a:t>
            </a:r>
          </a:p>
          <a:p>
            <a:r>
              <a:rPr lang="en-US" dirty="0"/>
              <a:t>If the ledger is truly append-only, we can use it to defend against double-spending by requiring all transactions to be written to the ledger before they are accepted. </a:t>
            </a:r>
          </a:p>
          <a:p>
            <a:r>
              <a:rPr lang="en-US" dirty="0"/>
              <a:t>That way, it will be publicly visible if coins were previously sent to a different owner.</a:t>
            </a:r>
            <a:endParaRPr lang="en-IN" dirty="0"/>
          </a:p>
        </p:txBody>
      </p:sp>
    </p:spTree>
    <p:extLst>
      <p:ext uri="{BB962C8B-B14F-4D97-AF65-F5344CB8AC3E}">
        <p14:creationId xmlns:p14="http://schemas.microsoft.com/office/powerpoint/2010/main" val="1000368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8DB-8A30-4514-8498-A14CE23F6C04}"/>
              </a:ext>
            </a:extLst>
          </p:cNvPr>
          <p:cNvSpPr>
            <a:spLocks noGrp="1"/>
          </p:cNvSpPr>
          <p:nvPr>
            <p:ph type="title"/>
          </p:nvPr>
        </p:nvSpPr>
        <p:spPr/>
        <p:txBody>
          <a:bodyPr/>
          <a:lstStyle/>
          <a:p>
            <a:r>
              <a:rPr lang="en-US" dirty="0"/>
              <a:t>Scrooge coin</a:t>
            </a:r>
            <a:endParaRPr lang="en-IN" dirty="0"/>
          </a:p>
        </p:txBody>
      </p:sp>
      <p:sp>
        <p:nvSpPr>
          <p:cNvPr id="3" name="Content Placeholder 2">
            <a:extLst>
              <a:ext uri="{FF2B5EF4-FFF2-40B4-BE49-F238E27FC236}">
                <a16:creationId xmlns:a16="http://schemas.microsoft.com/office/drawing/2014/main" id="{2620DD44-31E7-42EE-A3A4-DB056CDF955A}"/>
              </a:ext>
            </a:extLst>
          </p:cNvPr>
          <p:cNvSpPr>
            <a:spLocks noGrp="1"/>
          </p:cNvSpPr>
          <p:nvPr>
            <p:ph idx="1"/>
          </p:nvPr>
        </p:nvSpPr>
        <p:spPr/>
        <p:txBody>
          <a:bodyPr/>
          <a:lstStyle/>
          <a:p>
            <a:r>
              <a:rPr lang="en-US" dirty="0"/>
              <a:t>To implement this append‐only functionality, Scrooge can build a block chain which he will digitally sign. It’s a series of data blocks, each with one transaction in it. </a:t>
            </a:r>
          </a:p>
          <a:p>
            <a:r>
              <a:rPr lang="en-US" dirty="0"/>
              <a:t>Each block has the ID of a transaction, the transaction’s contents, and a hash pointer to the previous block.</a:t>
            </a:r>
          </a:p>
          <a:p>
            <a:r>
              <a:rPr lang="en-US" dirty="0"/>
              <a:t>Scrooge digitally signs the final hash pointer, which binds all of the data in this entire structure, and publishes the signature along with the block chain.</a:t>
            </a:r>
            <a:endParaRPr lang="en-IN" dirty="0"/>
          </a:p>
        </p:txBody>
      </p:sp>
    </p:spTree>
    <p:extLst>
      <p:ext uri="{BB962C8B-B14F-4D97-AF65-F5344CB8AC3E}">
        <p14:creationId xmlns:p14="http://schemas.microsoft.com/office/powerpoint/2010/main" val="1359131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8DB-8A30-4514-8498-A14CE23F6C04}"/>
              </a:ext>
            </a:extLst>
          </p:cNvPr>
          <p:cNvSpPr>
            <a:spLocks noGrp="1"/>
          </p:cNvSpPr>
          <p:nvPr>
            <p:ph type="title"/>
          </p:nvPr>
        </p:nvSpPr>
        <p:spPr/>
        <p:txBody>
          <a:bodyPr/>
          <a:lstStyle/>
          <a:p>
            <a:r>
              <a:rPr lang="en-US" dirty="0"/>
              <a:t>Scrooge coin</a:t>
            </a:r>
            <a:endParaRPr lang="en-IN" dirty="0"/>
          </a:p>
        </p:txBody>
      </p:sp>
      <p:sp>
        <p:nvSpPr>
          <p:cNvPr id="3" name="Content Placeholder 2">
            <a:extLst>
              <a:ext uri="{FF2B5EF4-FFF2-40B4-BE49-F238E27FC236}">
                <a16:creationId xmlns:a16="http://schemas.microsoft.com/office/drawing/2014/main" id="{2620DD44-31E7-42EE-A3A4-DB056CDF955A}"/>
              </a:ext>
            </a:extLst>
          </p:cNvPr>
          <p:cNvSpPr>
            <a:spLocks noGrp="1"/>
          </p:cNvSpPr>
          <p:nvPr>
            <p:ph idx="1"/>
          </p:nvPr>
        </p:nvSpPr>
        <p:spPr/>
        <p:txBody>
          <a:bodyPr/>
          <a:lstStyle/>
          <a:p>
            <a:r>
              <a:rPr lang="en-US"/>
              <a:t>In Scrooge Coin </a:t>
            </a:r>
            <a:r>
              <a:rPr lang="en-US" dirty="0"/>
              <a:t>a transaction only counts if it is in the block chain signed by Scrooge. Anybody can </a:t>
            </a:r>
            <a:r>
              <a:rPr lang="en-US" dirty="0" err="1"/>
              <a:t>verfify</a:t>
            </a:r>
            <a:r>
              <a:rPr lang="en-US" dirty="0"/>
              <a:t> that a transaction was endorsed by Scrooge by checking scrooge’s signature on the block that it appears in.</a:t>
            </a:r>
          </a:p>
          <a:p>
            <a:r>
              <a:rPr lang="en-US" dirty="0"/>
              <a:t>Scrooge makes sure that he doesn’t endorse a transaction that attempts to double-spend an already spent coin.</a:t>
            </a:r>
            <a:endParaRPr lang="en-IN" dirty="0"/>
          </a:p>
        </p:txBody>
      </p:sp>
      <p:pic>
        <p:nvPicPr>
          <p:cNvPr id="4" name="Picture 3">
            <a:extLst>
              <a:ext uri="{FF2B5EF4-FFF2-40B4-BE49-F238E27FC236}">
                <a16:creationId xmlns:a16="http://schemas.microsoft.com/office/drawing/2014/main" id="{CC2DEB64-6197-44F0-B430-07E4421C2F00}"/>
              </a:ext>
            </a:extLst>
          </p:cNvPr>
          <p:cNvPicPr>
            <a:picLocks noChangeAspect="1"/>
          </p:cNvPicPr>
          <p:nvPr/>
        </p:nvPicPr>
        <p:blipFill>
          <a:blip r:embed="rId2"/>
          <a:stretch>
            <a:fillRect/>
          </a:stretch>
        </p:blipFill>
        <p:spPr>
          <a:xfrm>
            <a:off x="2510479" y="4017515"/>
            <a:ext cx="7171041" cy="2179509"/>
          </a:xfrm>
          <a:prstGeom prst="rect">
            <a:avLst/>
          </a:prstGeom>
        </p:spPr>
      </p:pic>
    </p:spTree>
    <p:extLst>
      <p:ext uri="{BB962C8B-B14F-4D97-AF65-F5344CB8AC3E}">
        <p14:creationId xmlns:p14="http://schemas.microsoft.com/office/powerpoint/2010/main" val="96219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8852-7399-4A6C-82BC-34B015EF8D3C}"/>
              </a:ext>
            </a:extLst>
          </p:cNvPr>
          <p:cNvSpPr>
            <a:spLocks noGrp="1"/>
          </p:cNvSpPr>
          <p:nvPr>
            <p:ph type="title"/>
          </p:nvPr>
        </p:nvSpPr>
        <p:spPr/>
        <p:txBody>
          <a:bodyPr/>
          <a:lstStyle/>
          <a:p>
            <a:r>
              <a:rPr lang="en-IN" dirty="0"/>
              <a:t>Symmetric Encryption</a:t>
            </a:r>
          </a:p>
        </p:txBody>
      </p:sp>
      <p:sp>
        <p:nvSpPr>
          <p:cNvPr id="3" name="Content Placeholder 2">
            <a:extLst>
              <a:ext uri="{FF2B5EF4-FFF2-40B4-BE49-F238E27FC236}">
                <a16:creationId xmlns:a16="http://schemas.microsoft.com/office/drawing/2014/main" id="{28849DBE-B3C1-4972-BF1E-B41B3E0B51B6}"/>
              </a:ext>
            </a:extLst>
          </p:cNvPr>
          <p:cNvSpPr>
            <a:spLocks noGrp="1"/>
          </p:cNvSpPr>
          <p:nvPr>
            <p:ph idx="1"/>
          </p:nvPr>
        </p:nvSpPr>
        <p:spPr/>
        <p:txBody>
          <a:bodyPr/>
          <a:lstStyle/>
          <a:p>
            <a:pPr algn="just"/>
            <a:r>
              <a:rPr lang="en-IN" dirty="0"/>
              <a:t>A </a:t>
            </a:r>
            <a:r>
              <a:rPr lang="en-US" dirty="0"/>
              <a:t>systems where by knowing the algorithm and the key, you can both encrypt and decrypt a message. This kind of encryption is known as symmetric encryption.</a:t>
            </a:r>
          </a:p>
          <a:p>
            <a:pPr algn="just"/>
            <a:r>
              <a:rPr lang="en-US" dirty="0"/>
              <a:t>The big advantage of this kind of encryption is that it is easy because it does not require complex math and much calculation to execute.</a:t>
            </a:r>
          </a:p>
          <a:p>
            <a:pPr algn="just"/>
            <a:r>
              <a:rPr lang="en-US" dirty="0"/>
              <a:t>On the other hand, it makes critical the key exchange moment and key management. In fact, the key has to be exchanged before the transmission can start between the parties, and it has to be done securely.</a:t>
            </a:r>
            <a:endParaRPr lang="en-IN" dirty="0"/>
          </a:p>
        </p:txBody>
      </p:sp>
    </p:spTree>
    <p:extLst>
      <p:ext uri="{BB962C8B-B14F-4D97-AF65-F5344CB8AC3E}">
        <p14:creationId xmlns:p14="http://schemas.microsoft.com/office/powerpoint/2010/main" val="3135450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2B06-CD3E-4BF8-8DE8-E4A57F4D9E23}"/>
              </a:ext>
            </a:extLst>
          </p:cNvPr>
          <p:cNvSpPr>
            <a:spLocks noGrp="1"/>
          </p:cNvSpPr>
          <p:nvPr>
            <p:ph type="title"/>
          </p:nvPr>
        </p:nvSpPr>
        <p:spPr/>
        <p:txBody>
          <a:bodyPr/>
          <a:lstStyle/>
          <a:p>
            <a:r>
              <a:rPr lang="en-US" dirty="0"/>
              <a:t>Two General Problem</a:t>
            </a:r>
            <a:endParaRPr lang="en-IN" dirty="0"/>
          </a:p>
        </p:txBody>
      </p:sp>
      <p:sp>
        <p:nvSpPr>
          <p:cNvPr id="3" name="Content Placeholder 2">
            <a:extLst>
              <a:ext uri="{FF2B5EF4-FFF2-40B4-BE49-F238E27FC236}">
                <a16:creationId xmlns:a16="http://schemas.microsoft.com/office/drawing/2014/main" id="{B87623E0-B1CE-42F8-B204-8E860E04F66E}"/>
              </a:ext>
            </a:extLst>
          </p:cNvPr>
          <p:cNvSpPr>
            <a:spLocks noGrp="1"/>
          </p:cNvSpPr>
          <p:nvPr>
            <p:ph idx="1"/>
          </p:nvPr>
        </p:nvSpPr>
        <p:spPr/>
        <p:txBody>
          <a:bodyPr/>
          <a:lstStyle/>
          <a:p>
            <a:pPr algn="just"/>
            <a:r>
              <a:rPr lang="en-US" dirty="0"/>
              <a:t>This problem seems to be very simple, but this was unsolved as of today. So, let’s understand this in detail.</a:t>
            </a:r>
          </a:p>
          <a:p>
            <a:pPr algn="just"/>
            <a:r>
              <a:rPr lang="en-US" dirty="0"/>
              <a:t>This problem states a scenario where two generals are attacking a common enemy, both the generals has its own army and they will be able to defeat the enemy only if they both attack at same time, if any one of them does not attack then they will not be able to win this battle.</a:t>
            </a:r>
          </a:p>
          <a:p>
            <a:pPr algn="just"/>
            <a:r>
              <a:rPr lang="en-US" dirty="0"/>
              <a:t>Now the problem here is the communication between two generals, for them to communicate they need to exchange the messages.</a:t>
            </a:r>
            <a:endParaRPr lang="en-IN" dirty="0"/>
          </a:p>
        </p:txBody>
      </p:sp>
    </p:spTree>
    <p:extLst>
      <p:ext uri="{BB962C8B-B14F-4D97-AF65-F5344CB8AC3E}">
        <p14:creationId xmlns:p14="http://schemas.microsoft.com/office/powerpoint/2010/main" val="2258549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2B06-CD3E-4BF8-8DE8-E4A57F4D9E23}"/>
              </a:ext>
            </a:extLst>
          </p:cNvPr>
          <p:cNvSpPr>
            <a:spLocks noGrp="1"/>
          </p:cNvSpPr>
          <p:nvPr>
            <p:ph type="title"/>
          </p:nvPr>
        </p:nvSpPr>
        <p:spPr/>
        <p:txBody>
          <a:bodyPr/>
          <a:lstStyle/>
          <a:p>
            <a:r>
              <a:rPr lang="en-US" dirty="0"/>
              <a:t>Two General Problem</a:t>
            </a:r>
            <a:endParaRPr lang="en-IN" dirty="0"/>
          </a:p>
        </p:txBody>
      </p:sp>
      <p:sp>
        <p:nvSpPr>
          <p:cNvPr id="3" name="Content Placeholder 2">
            <a:extLst>
              <a:ext uri="{FF2B5EF4-FFF2-40B4-BE49-F238E27FC236}">
                <a16:creationId xmlns:a16="http://schemas.microsoft.com/office/drawing/2014/main" id="{B87623E0-B1CE-42F8-B204-8E860E04F66E}"/>
              </a:ext>
            </a:extLst>
          </p:cNvPr>
          <p:cNvSpPr>
            <a:spLocks noGrp="1"/>
          </p:cNvSpPr>
          <p:nvPr>
            <p:ph idx="1"/>
          </p:nvPr>
        </p:nvSpPr>
        <p:spPr/>
        <p:txBody>
          <a:bodyPr/>
          <a:lstStyle/>
          <a:p>
            <a:pPr algn="just"/>
            <a:r>
              <a:rPr lang="en-US" dirty="0"/>
              <a:t>First general sends a messenger across the enemy camp that need to share the time of the attack to second general, now there may be chance that messenger is captured by enemy army and they distort the message and the correct timing details is not passed to second general as shown in above example.</a:t>
            </a:r>
          </a:p>
          <a:p>
            <a:pPr algn="just"/>
            <a:r>
              <a:rPr lang="en-US" dirty="0"/>
              <a:t>Once the information is received by second general then acknowledgement of that need to be send to first general and again that messenger can be captured by army and messenger share some other timing of the attack and this acknowledgement cycle will keep on going. So, this problem seems to be unsolved.</a:t>
            </a:r>
            <a:endParaRPr lang="en-IN" dirty="0"/>
          </a:p>
        </p:txBody>
      </p:sp>
      <p:pic>
        <p:nvPicPr>
          <p:cNvPr id="6" name="Picture 5">
            <a:extLst>
              <a:ext uri="{FF2B5EF4-FFF2-40B4-BE49-F238E27FC236}">
                <a16:creationId xmlns:a16="http://schemas.microsoft.com/office/drawing/2014/main" id="{52BC70EF-5E9D-486C-8C3F-B7A602034C6D}"/>
              </a:ext>
            </a:extLst>
          </p:cNvPr>
          <p:cNvPicPr>
            <a:picLocks noChangeAspect="1"/>
          </p:cNvPicPr>
          <p:nvPr/>
        </p:nvPicPr>
        <p:blipFill>
          <a:blip r:embed="rId2"/>
          <a:stretch>
            <a:fillRect/>
          </a:stretch>
        </p:blipFill>
        <p:spPr>
          <a:xfrm>
            <a:off x="3562130" y="4548940"/>
            <a:ext cx="5067739" cy="2309060"/>
          </a:xfrm>
          <a:prstGeom prst="rect">
            <a:avLst/>
          </a:prstGeom>
        </p:spPr>
      </p:pic>
    </p:spTree>
    <p:extLst>
      <p:ext uri="{BB962C8B-B14F-4D97-AF65-F5344CB8AC3E}">
        <p14:creationId xmlns:p14="http://schemas.microsoft.com/office/powerpoint/2010/main" val="1269603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2B06-CD3E-4BF8-8DE8-E4A57F4D9E23}"/>
              </a:ext>
            </a:extLst>
          </p:cNvPr>
          <p:cNvSpPr>
            <a:spLocks noGrp="1"/>
          </p:cNvSpPr>
          <p:nvPr>
            <p:ph type="title"/>
          </p:nvPr>
        </p:nvSpPr>
        <p:spPr/>
        <p:txBody>
          <a:bodyPr/>
          <a:lstStyle/>
          <a:p>
            <a:r>
              <a:rPr lang="en-US" dirty="0"/>
              <a:t>Two General Problem</a:t>
            </a:r>
            <a:endParaRPr lang="en-IN" dirty="0"/>
          </a:p>
        </p:txBody>
      </p:sp>
      <p:pic>
        <p:nvPicPr>
          <p:cNvPr id="4" name="The Two Generals’ Problem">
            <a:hlinkClick r:id="" action="ppaction://media"/>
            <a:extLst>
              <a:ext uri="{FF2B5EF4-FFF2-40B4-BE49-F238E27FC236}">
                <a16:creationId xmlns:a16="http://schemas.microsoft.com/office/drawing/2014/main" id="{F4916A95-799C-4452-B37D-BEF8CE8285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58783" y="2216572"/>
            <a:ext cx="8074433" cy="4541578"/>
          </a:xfrm>
        </p:spPr>
      </p:pic>
    </p:spTree>
    <p:extLst>
      <p:ext uri="{BB962C8B-B14F-4D97-AF65-F5344CB8AC3E}">
        <p14:creationId xmlns:p14="http://schemas.microsoft.com/office/powerpoint/2010/main" val="27167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8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C41B-AFCF-425C-A12B-C7E7461F3627}"/>
              </a:ext>
            </a:extLst>
          </p:cNvPr>
          <p:cNvSpPr>
            <a:spLocks noGrp="1"/>
          </p:cNvSpPr>
          <p:nvPr>
            <p:ph type="title"/>
          </p:nvPr>
        </p:nvSpPr>
        <p:spPr/>
        <p:txBody>
          <a:bodyPr/>
          <a:lstStyle/>
          <a:p>
            <a:r>
              <a:rPr lang="en-US" dirty="0"/>
              <a:t>Byzantine Generals </a:t>
            </a:r>
            <a:r>
              <a:rPr lang="en-US" dirty="0" err="1"/>
              <a:t>PRoblem</a:t>
            </a:r>
            <a:endParaRPr lang="en-IN" dirty="0"/>
          </a:p>
        </p:txBody>
      </p:sp>
      <p:sp>
        <p:nvSpPr>
          <p:cNvPr id="3" name="Content Placeholder 2">
            <a:extLst>
              <a:ext uri="{FF2B5EF4-FFF2-40B4-BE49-F238E27FC236}">
                <a16:creationId xmlns:a16="http://schemas.microsoft.com/office/drawing/2014/main" id="{AA1A654D-4E9B-451A-BA36-C620B83A8100}"/>
              </a:ext>
            </a:extLst>
          </p:cNvPr>
          <p:cNvSpPr>
            <a:spLocks noGrp="1"/>
          </p:cNvSpPr>
          <p:nvPr>
            <p:ph idx="1"/>
          </p:nvPr>
        </p:nvSpPr>
        <p:spPr/>
        <p:txBody>
          <a:bodyPr/>
          <a:lstStyle/>
          <a:p>
            <a:r>
              <a:rPr lang="en-US" dirty="0"/>
              <a:t>Byzantine Generals Problem is advance version of “Two general problem” where there can be many generals and they need not to agree only on time of attack but here one or more than one general can be traitor.</a:t>
            </a:r>
          </a:p>
          <a:p>
            <a:r>
              <a:rPr lang="en-US" dirty="0"/>
              <a:t>So the question comes how consensus can be reached, answer to that is, consensus is reached when 2/3 of the actors are honest. If the traitors are more than 1/3, consensus is not reached, the armies do not coordinate their attack and the enemy wins.</a:t>
            </a:r>
            <a:endParaRPr lang="en-IN" dirty="0"/>
          </a:p>
        </p:txBody>
      </p:sp>
    </p:spTree>
    <p:extLst>
      <p:ext uri="{BB962C8B-B14F-4D97-AF65-F5344CB8AC3E}">
        <p14:creationId xmlns:p14="http://schemas.microsoft.com/office/powerpoint/2010/main" val="2908275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C41B-AFCF-425C-A12B-C7E7461F3627}"/>
              </a:ext>
            </a:extLst>
          </p:cNvPr>
          <p:cNvSpPr>
            <a:spLocks noGrp="1"/>
          </p:cNvSpPr>
          <p:nvPr>
            <p:ph type="title"/>
          </p:nvPr>
        </p:nvSpPr>
        <p:spPr/>
        <p:txBody>
          <a:bodyPr/>
          <a:lstStyle/>
          <a:p>
            <a:r>
              <a:rPr lang="en-US" dirty="0"/>
              <a:t>Byzantine Generals </a:t>
            </a:r>
            <a:r>
              <a:rPr lang="en-US" dirty="0" err="1"/>
              <a:t>PRoblem</a:t>
            </a:r>
            <a:endParaRPr lang="en-IN" dirty="0"/>
          </a:p>
        </p:txBody>
      </p:sp>
      <p:sp>
        <p:nvSpPr>
          <p:cNvPr id="3" name="Content Placeholder 2">
            <a:extLst>
              <a:ext uri="{FF2B5EF4-FFF2-40B4-BE49-F238E27FC236}">
                <a16:creationId xmlns:a16="http://schemas.microsoft.com/office/drawing/2014/main" id="{AA1A654D-4E9B-451A-BA36-C620B83A8100}"/>
              </a:ext>
            </a:extLst>
          </p:cNvPr>
          <p:cNvSpPr>
            <a:spLocks noGrp="1"/>
          </p:cNvSpPr>
          <p:nvPr>
            <p:ph idx="1"/>
          </p:nvPr>
        </p:nvSpPr>
        <p:spPr>
          <a:xfrm>
            <a:off x="696001" y="2617148"/>
            <a:ext cx="6003380" cy="3101983"/>
          </a:xfrm>
        </p:spPr>
        <p:txBody>
          <a:bodyPr>
            <a:normAutofit fontScale="92500" lnSpcReduction="10000"/>
          </a:bodyPr>
          <a:lstStyle/>
          <a:p>
            <a:pPr algn="just"/>
            <a:r>
              <a:rPr lang="en-US" dirty="0"/>
              <a:t>This should be clear from below diagram where we are seeing Lieutenant 2’s point of view.</a:t>
            </a:r>
          </a:p>
          <a:p>
            <a:pPr algn="just"/>
            <a:r>
              <a:rPr lang="en-US" dirty="0"/>
              <a:t>In this scenario, Lieutenant 3 is traitor. As shown in above diagram,</a:t>
            </a:r>
          </a:p>
          <a:p>
            <a:pPr lvl="1" algn="just"/>
            <a:r>
              <a:rPr lang="en-US" dirty="0"/>
              <a:t>Commander sends "attack" command to all Lieutenants</a:t>
            </a:r>
          </a:p>
          <a:p>
            <a:pPr lvl="1" algn="just"/>
            <a:r>
              <a:rPr lang="en-US" dirty="0"/>
              <a:t>Lieutenant-1 sends "attack" command to Lieutenant-2</a:t>
            </a:r>
          </a:p>
          <a:p>
            <a:pPr lvl="1" algn="just"/>
            <a:r>
              <a:rPr lang="en-US" dirty="0"/>
              <a:t>Lieutenant-3 sends "no attack" command to Lieutenant-2</a:t>
            </a:r>
          </a:p>
          <a:p>
            <a:pPr algn="just"/>
            <a:r>
              <a:rPr lang="en-US" dirty="0"/>
              <a:t>Now Lieutenant-2 has 2 "attack" command and 1 "no attack" command so majority is "attack" so he will go with "attack" command.</a:t>
            </a:r>
            <a:endParaRPr lang="en-IN" dirty="0"/>
          </a:p>
        </p:txBody>
      </p:sp>
      <p:pic>
        <p:nvPicPr>
          <p:cNvPr id="4" name="Picture 3">
            <a:extLst>
              <a:ext uri="{FF2B5EF4-FFF2-40B4-BE49-F238E27FC236}">
                <a16:creationId xmlns:a16="http://schemas.microsoft.com/office/drawing/2014/main" id="{D85E59F0-8316-4D03-AA22-4C48D3011C90}"/>
              </a:ext>
            </a:extLst>
          </p:cNvPr>
          <p:cNvPicPr>
            <a:picLocks noChangeAspect="1"/>
          </p:cNvPicPr>
          <p:nvPr/>
        </p:nvPicPr>
        <p:blipFill>
          <a:blip r:embed="rId2"/>
          <a:stretch>
            <a:fillRect/>
          </a:stretch>
        </p:blipFill>
        <p:spPr>
          <a:xfrm>
            <a:off x="6699381" y="2682462"/>
            <a:ext cx="5539938" cy="2412052"/>
          </a:xfrm>
          <a:prstGeom prst="rect">
            <a:avLst/>
          </a:prstGeom>
        </p:spPr>
      </p:pic>
    </p:spTree>
    <p:extLst>
      <p:ext uri="{BB962C8B-B14F-4D97-AF65-F5344CB8AC3E}">
        <p14:creationId xmlns:p14="http://schemas.microsoft.com/office/powerpoint/2010/main" val="1531566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C41B-AFCF-425C-A12B-C7E7461F3627}"/>
              </a:ext>
            </a:extLst>
          </p:cNvPr>
          <p:cNvSpPr>
            <a:spLocks noGrp="1"/>
          </p:cNvSpPr>
          <p:nvPr>
            <p:ph type="title"/>
          </p:nvPr>
        </p:nvSpPr>
        <p:spPr/>
        <p:txBody>
          <a:bodyPr/>
          <a:lstStyle/>
          <a:p>
            <a:r>
              <a:rPr lang="en-US" dirty="0"/>
              <a:t>Byzantine Generals Problem</a:t>
            </a:r>
            <a:endParaRPr lang="en-IN" dirty="0"/>
          </a:p>
        </p:txBody>
      </p:sp>
      <p:sp>
        <p:nvSpPr>
          <p:cNvPr id="3" name="Content Placeholder 2">
            <a:extLst>
              <a:ext uri="{FF2B5EF4-FFF2-40B4-BE49-F238E27FC236}">
                <a16:creationId xmlns:a16="http://schemas.microsoft.com/office/drawing/2014/main" id="{AA1A654D-4E9B-451A-BA36-C620B83A8100}"/>
              </a:ext>
            </a:extLst>
          </p:cNvPr>
          <p:cNvSpPr>
            <a:spLocks noGrp="1"/>
          </p:cNvSpPr>
          <p:nvPr>
            <p:ph idx="1"/>
          </p:nvPr>
        </p:nvSpPr>
        <p:spPr>
          <a:xfrm>
            <a:off x="696001" y="2617148"/>
            <a:ext cx="6003380" cy="3960934"/>
          </a:xfrm>
        </p:spPr>
        <p:txBody>
          <a:bodyPr>
            <a:normAutofit fontScale="92500" lnSpcReduction="20000"/>
          </a:bodyPr>
          <a:lstStyle/>
          <a:p>
            <a:pPr algn="just"/>
            <a:r>
              <a:rPr lang="en-US" dirty="0"/>
              <a:t>Let's consider another scenario where commander is traitor.</a:t>
            </a:r>
          </a:p>
          <a:p>
            <a:pPr algn="just"/>
            <a:r>
              <a:rPr lang="en-US" dirty="0"/>
              <a:t>In this scenario, commander is traitor. As shown in diagram,</a:t>
            </a:r>
          </a:p>
          <a:p>
            <a:pPr lvl="1" algn="just"/>
            <a:r>
              <a:rPr lang="en-US" dirty="0"/>
              <a:t>Commander sends "attack tomorrow" command to Lieutenant-1, "attack now" command to Lieutenant-2 and "no attack" command to Lieutenant-3</a:t>
            </a:r>
          </a:p>
          <a:p>
            <a:pPr lvl="1" algn="just"/>
            <a:r>
              <a:rPr lang="en-US" dirty="0"/>
              <a:t>Lieutenant-1 sends "attack tomorrow" command to Lieutenant-2 and Lieutenant-3.</a:t>
            </a:r>
          </a:p>
          <a:p>
            <a:pPr lvl="1" algn="just"/>
            <a:r>
              <a:rPr lang="en-US" dirty="0"/>
              <a:t>Lieutenant-2 sends "attack now" command to Lieutenant-1 and Lieutenant-3.</a:t>
            </a:r>
          </a:p>
          <a:p>
            <a:pPr lvl="1" algn="just"/>
            <a:r>
              <a:rPr lang="en-US" dirty="0"/>
              <a:t>Lieutenant-3 sends "no attack" command to Lieutenant-1 and Lieutenant-2.</a:t>
            </a:r>
          </a:p>
          <a:p>
            <a:pPr algn="just"/>
            <a:r>
              <a:rPr lang="en-US" dirty="0"/>
              <a:t>Now Lieutenant-1 will have "attack tomorrow", "attack now" and "no attack" command. since there is no majority so he will retreat.</a:t>
            </a:r>
          </a:p>
          <a:p>
            <a:pPr algn="just"/>
            <a:r>
              <a:rPr lang="en-US" dirty="0"/>
              <a:t>same apply to other Lieutenants as well.</a:t>
            </a:r>
            <a:endParaRPr lang="en-IN" dirty="0"/>
          </a:p>
        </p:txBody>
      </p:sp>
      <p:pic>
        <p:nvPicPr>
          <p:cNvPr id="5" name="Picture 4">
            <a:extLst>
              <a:ext uri="{FF2B5EF4-FFF2-40B4-BE49-F238E27FC236}">
                <a16:creationId xmlns:a16="http://schemas.microsoft.com/office/drawing/2014/main" id="{4CC39500-1FD1-4AB2-B37A-7067357D06B2}"/>
              </a:ext>
            </a:extLst>
          </p:cNvPr>
          <p:cNvPicPr>
            <a:picLocks noChangeAspect="1"/>
          </p:cNvPicPr>
          <p:nvPr/>
        </p:nvPicPr>
        <p:blipFill>
          <a:blip r:embed="rId2"/>
          <a:stretch>
            <a:fillRect/>
          </a:stretch>
        </p:blipFill>
        <p:spPr>
          <a:xfrm>
            <a:off x="6699381" y="3037405"/>
            <a:ext cx="5492619" cy="3120419"/>
          </a:xfrm>
          <a:prstGeom prst="rect">
            <a:avLst/>
          </a:prstGeom>
        </p:spPr>
      </p:pic>
    </p:spTree>
    <p:extLst>
      <p:ext uri="{BB962C8B-B14F-4D97-AF65-F5344CB8AC3E}">
        <p14:creationId xmlns:p14="http://schemas.microsoft.com/office/powerpoint/2010/main" val="2926091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8057-C0C4-42FD-BC3B-FE61C1F98A55}"/>
              </a:ext>
            </a:extLst>
          </p:cNvPr>
          <p:cNvSpPr>
            <a:spLocks noGrp="1"/>
          </p:cNvSpPr>
          <p:nvPr>
            <p:ph type="title"/>
          </p:nvPr>
        </p:nvSpPr>
        <p:spPr/>
        <p:txBody>
          <a:bodyPr/>
          <a:lstStyle/>
          <a:p>
            <a:r>
              <a:rPr lang="en-US" dirty="0"/>
              <a:t>Quantum Computing in Blockchain</a:t>
            </a:r>
            <a:endParaRPr lang="en-IN" dirty="0"/>
          </a:p>
        </p:txBody>
      </p:sp>
      <p:sp>
        <p:nvSpPr>
          <p:cNvPr id="3" name="Content Placeholder 2">
            <a:extLst>
              <a:ext uri="{FF2B5EF4-FFF2-40B4-BE49-F238E27FC236}">
                <a16:creationId xmlns:a16="http://schemas.microsoft.com/office/drawing/2014/main" id="{5442022E-1440-410B-9B5D-81AC527709D2}"/>
              </a:ext>
            </a:extLst>
          </p:cNvPr>
          <p:cNvSpPr>
            <a:spLocks noGrp="1"/>
          </p:cNvSpPr>
          <p:nvPr>
            <p:ph idx="1"/>
          </p:nvPr>
        </p:nvSpPr>
        <p:spPr>
          <a:xfrm>
            <a:off x="696000" y="2271916"/>
            <a:ext cx="10800000" cy="4240852"/>
          </a:xfrm>
        </p:spPr>
        <p:txBody>
          <a:bodyPr>
            <a:normAutofit lnSpcReduction="10000"/>
          </a:bodyPr>
          <a:lstStyle/>
          <a:p>
            <a:pPr algn="just"/>
            <a:r>
              <a:rPr lang="en-US" dirty="0"/>
              <a:t>Quantum computing is the use of quantum phenomena such as superposition and entanglement to perform computation. Computers that perform quantum computations are known as quantum computers.</a:t>
            </a:r>
          </a:p>
          <a:p>
            <a:pPr algn="just"/>
            <a:r>
              <a:rPr lang="en-US" dirty="0"/>
              <a:t>Quantum superposition is a fundamental principle of quantum mechanics. It states that, much like waves in classical physics, any two (or more) quantum states can be added together ("superposed") and the result will be another valid quantum state; and conversely, that every quantum state can be represented as a sum of two or more other distinct states. </a:t>
            </a:r>
          </a:p>
          <a:p>
            <a:pPr algn="just"/>
            <a:r>
              <a:rPr lang="en-US" dirty="0"/>
              <a:t>Quantum entanglement is a physical phenomenon that occurs when a pair or group of particles is generated, interact, or share spatial proximity in a way such that the quantum state of each particle of the pair or group cannot be described independently of the state of the others, including when the particles are separated by a large distance. </a:t>
            </a:r>
          </a:p>
          <a:p>
            <a:pPr algn="just"/>
            <a:r>
              <a:rPr lang="en-US" dirty="0"/>
              <a:t>In quantum computing, a qubit or quantum bit (sometimes </a:t>
            </a:r>
            <a:r>
              <a:rPr lang="en-US" dirty="0" err="1"/>
              <a:t>qbit</a:t>
            </a:r>
            <a:r>
              <a:rPr lang="en-US" dirty="0"/>
              <a:t>) is the basic unit of quantum information—the quantum version of the classical binary bit physically realized with a two-state device. A qubit is a two-state (or two-level) quantum-mechanical system, one of the simplest quantum systems displaying the peculiarity of quantum mechanics.</a:t>
            </a:r>
            <a:endParaRPr lang="en-IN" dirty="0"/>
          </a:p>
        </p:txBody>
      </p:sp>
    </p:spTree>
    <p:extLst>
      <p:ext uri="{BB962C8B-B14F-4D97-AF65-F5344CB8AC3E}">
        <p14:creationId xmlns:p14="http://schemas.microsoft.com/office/powerpoint/2010/main" val="3870219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5636-378B-4E58-B46E-85AF0D640909}"/>
              </a:ext>
            </a:extLst>
          </p:cNvPr>
          <p:cNvSpPr>
            <a:spLocks noGrp="1"/>
          </p:cNvSpPr>
          <p:nvPr>
            <p:ph type="title"/>
          </p:nvPr>
        </p:nvSpPr>
        <p:spPr/>
        <p:txBody>
          <a:bodyPr/>
          <a:lstStyle/>
          <a:p>
            <a:r>
              <a:rPr lang="en-US" dirty="0"/>
              <a:t>Quantum Blockchain</a:t>
            </a:r>
            <a:endParaRPr lang="en-IN" dirty="0"/>
          </a:p>
        </p:txBody>
      </p:sp>
      <p:sp>
        <p:nvSpPr>
          <p:cNvPr id="3" name="Content Placeholder 2">
            <a:extLst>
              <a:ext uri="{FF2B5EF4-FFF2-40B4-BE49-F238E27FC236}">
                <a16:creationId xmlns:a16="http://schemas.microsoft.com/office/drawing/2014/main" id="{6D0A6052-B8EC-4214-AE65-7080BC9DB0AD}"/>
              </a:ext>
            </a:extLst>
          </p:cNvPr>
          <p:cNvSpPr>
            <a:spLocks noGrp="1"/>
          </p:cNvSpPr>
          <p:nvPr>
            <p:ph idx="1"/>
          </p:nvPr>
        </p:nvSpPr>
        <p:spPr/>
        <p:txBody>
          <a:bodyPr/>
          <a:lstStyle/>
          <a:p>
            <a:r>
              <a:rPr lang="en-US" dirty="0"/>
              <a:t>Quantum blockchain can be understood as a decentralized, encrypted and distributed database based on quantum computation and quantum information theory. </a:t>
            </a:r>
          </a:p>
          <a:p>
            <a:r>
              <a:rPr lang="en-US" dirty="0"/>
              <a:t>Once the data is recorded in the quantum blockchain, it will not be maliciously tampered with. </a:t>
            </a:r>
          </a:p>
          <a:p>
            <a:r>
              <a:rPr lang="en-US" dirty="0"/>
              <a:t>In recent years, the development of quantum computation and quantum information theory makes more and more researchers focus on the research of quantum blockchain.</a:t>
            </a:r>
            <a:endParaRPr lang="en-IN" dirty="0"/>
          </a:p>
        </p:txBody>
      </p:sp>
    </p:spTree>
    <p:extLst>
      <p:ext uri="{BB962C8B-B14F-4D97-AF65-F5344CB8AC3E}">
        <p14:creationId xmlns:p14="http://schemas.microsoft.com/office/powerpoint/2010/main" val="3276417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9800-30BE-46DD-A391-CAEB088B9450}"/>
              </a:ext>
            </a:extLst>
          </p:cNvPr>
          <p:cNvSpPr>
            <a:spLocks noGrp="1"/>
          </p:cNvSpPr>
          <p:nvPr>
            <p:ph type="title"/>
          </p:nvPr>
        </p:nvSpPr>
        <p:spPr/>
        <p:txBody>
          <a:bodyPr/>
          <a:lstStyle/>
          <a:p>
            <a:r>
              <a:rPr lang="en-US" dirty="0"/>
              <a:t>Effects of Quantum Computing on Blockchain</a:t>
            </a:r>
            <a:endParaRPr lang="en-IN" dirty="0"/>
          </a:p>
        </p:txBody>
      </p:sp>
      <p:sp>
        <p:nvSpPr>
          <p:cNvPr id="3" name="Content Placeholder 2">
            <a:extLst>
              <a:ext uri="{FF2B5EF4-FFF2-40B4-BE49-F238E27FC236}">
                <a16:creationId xmlns:a16="http://schemas.microsoft.com/office/drawing/2014/main" id="{042ED3D5-0728-4C44-9F50-19FF2E8296C7}"/>
              </a:ext>
            </a:extLst>
          </p:cNvPr>
          <p:cNvSpPr>
            <a:spLocks noGrp="1"/>
          </p:cNvSpPr>
          <p:nvPr>
            <p:ph idx="1"/>
          </p:nvPr>
        </p:nvSpPr>
        <p:spPr/>
        <p:txBody>
          <a:bodyPr/>
          <a:lstStyle/>
          <a:p>
            <a:r>
              <a:rPr lang="en-US" dirty="0"/>
              <a:t>In the context of quantum computing, we are confronted with two aspects of invalidating the promises of blockchain. First, the inversion of hashes is assumed to be computationally difficult. </a:t>
            </a:r>
          </a:p>
          <a:p>
            <a:r>
              <a:rPr lang="en-US" dirty="0"/>
              <a:t>If this can be dramatically simplified by a quantum computer, the authenticity of the upstream blockchain can no longer be guaranteed and the authenticity of entries in the blockchain is compromised.</a:t>
            </a:r>
          </a:p>
          <a:p>
            <a:r>
              <a:rPr lang="en-US" dirty="0"/>
              <a:t>Blockchain relies on the computation of hashes to provide security against modification of the past blocks.</a:t>
            </a:r>
            <a:endParaRPr lang="en-IN" dirty="0"/>
          </a:p>
        </p:txBody>
      </p:sp>
    </p:spTree>
    <p:extLst>
      <p:ext uri="{BB962C8B-B14F-4D97-AF65-F5344CB8AC3E}">
        <p14:creationId xmlns:p14="http://schemas.microsoft.com/office/powerpoint/2010/main" val="4256670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9800-30BE-46DD-A391-CAEB088B9450}"/>
              </a:ext>
            </a:extLst>
          </p:cNvPr>
          <p:cNvSpPr>
            <a:spLocks noGrp="1"/>
          </p:cNvSpPr>
          <p:nvPr>
            <p:ph type="title"/>
          </p:nvPr>
        </p:nvSpPr>
        <p:spPr/>
        <p:txBody>
          <a:bodyPr/>
          <a:lstStyle/>
          <a:p>
            <a:r>
              <a:rPr lang="en-US" dirty="0"/>
              <a:t>Effects of Quantum Computing on Blockchain</a:t>
            </a:r>
            <a:endParaRPr lang="en-IN" dirty="0"/>
          </a:p>
        </p:txBody>
      </p:sp>
      <p:sp>
        <p:nvSpPr>
          <p:cNvPr id="3" name="Content Placeholder 2">
            <a:extLst>
              <a:ext uri="{FF2B5EF4-FFF2-40B4-BE49-F238E27FC236}">
                <a16:creationId xmlns:a16="http://schemas.microsoft.com/office/drawing/2014/main" id="{042ED3D5-0728-4C44-9F50-19FF2E8296C7}"/>
              </a:ext>
            </a:extLst>
          </p:cNvPr>
          <p:cNvSpPr>
            <a:spLocks noGrp="1"/>
          </p:cNvSpPr>
          <p:nvPr>
            <p:ph idx="1"/>
          </p:nvPr>
        </p:nvSpPr>
        <p:spPr/>
        <p:txBody>
          <a:bodyPr>
            <a:normAutofit/>
          </a:bodyPr>
          <a:lstStyle/>
          <a:p>
            <a:r>
              <a:rPr lang="en-US" dirty="0"/>
              <a:t>Grover’s algorithm is specifically a solution to the problem of finding a pre-image of a value of a function that is difficult to invert. </a:t>
            </a:r>
          </a:p>
          <a:p>
            <a:r>
              <a:rPr lang="en-US" dirty="0"/>
              <a:t>If we are given a signature that is the hash value of some data 𝑠 = 𝐻(𝑑), and the function 𝐻(𝑑) can be implemented on a quantum computer, then Grover’s algorithm allows us to find 𝑑 for a given 𝑠 in time of order 𝑂(√𝑛) where 𝑛 is the size of the space of valid hashes. </a:t>
            </a:r>
          </a:p>
          <a:p>
            <a:r>
              <a:rPr lang="en-US" dirty="0"/>
              <a:t>In other words, it allows us to generate hash collisions more efficiently than brute force search, which would be 𝑂(𝑛). For a hash of length 𝑘 bits this means that we have a significant speedup by a factor of 2 </a:t>
            </a:r>
            <a:r>
              <a:rPr lang="en-US" baseline="30000" dirty="0"/>
              <a:t>𝑘/2</a:t>
            </a:r>
            <a:r>
              <a:rPr lang="en-US" dirty="0"/>
              <a:t>. </a:t>
            </a:r>
          </a:p>
          <a:p>
            <a:r>
              <a:rPr lang="en-US" dirty="0"/>
              <a:t>This can be very large even for small values of 𝑘.</a:t>
            </a:r>
          </a:p>
          <a:p>
            <a:endParaRPr lang="en-IN" dirty="0"/>
          </a:p>
        </p:txBody>
      </p:sp>
    </p:spTree>
    <p:extLst>
      <p:ext uri="{BB962C8B-B14F-4D97-AF65-F5344CB8AC3E}">
        <p14:creationId xmlns:p14="http://schemas.microsoft.com/office/powerpoint/2010/main" val="389904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8852-7399-4A6C-82BC-34B015EF8D3C}"/>
              </a:ext>
            </a:extLst>
          </p:cNvPr>
          <p:cNvSpPr>
            <a:spLocks noGrp="1"/>
          </p:cNvSpPr>
          <p:nvPr>
            <p:ph type="title"/>
          </p:nvPr>
        </p:nvSpPr>
        <p:spPr/>
        <p:txBody>
          <a:bodyPr/>
          <a:lstStyle/>
          <a:p>
            <a:r>
              <a:rPr lang="en-IN" dirty="0"/>
              <a:t>Symmetric Encryption</a:t>
            </a:r>
          </a:p>
        </p:txBody>
      </p:sp>
      <p:sp>
        <p:nvSpPr>
          <p:cNvPr id="3" name="Content Placeholder 2">
            <a:extLst>
              <a:ext uri="{FF2B5EF4-FFF2-40B4-BE49-F238E27FC236}">
                <a16:creationId xmlns:a16="http://schemas.microsoft.com/office/drawing/2014/main" id="{28849DBE-B3C1-4972-BF1E-B41B3E0B51B6}"/>
              </a:ext>
            </a:extLst>
          </p:cNvPr>
          <p:cNvSpPr>
            <a:spLocks noGrp="1"/>
          </p:cNvSpPr>
          <p:nvPr>
            <p:ph idx="1"/>
          </p:nvPr>
        </p:nvSpPr>
        <p:spPr/>
        <p:txBody>
          <a:bodyPr/>
          <a:lstStyle/>
          <a:p>
            <a:pPr algn="just"/>
            <a:r>
              <a:rPr lang="en-US" dirty="0"/>
              <a:t>As for the key management problem, since both parties know the same secret (in fact, this kind of cryptography is also called shared secret), if you have multiple people that have to communicate with each other, you will need </a:t>
            </a:r>
            <a:r>
              <a:rPr lang="en-US" i="1" dirty="0"/>
              <a:t>n(n-1)/2</a:t>
            </a:r>
            <a:r>
              <a:rPr lang="en-US" dirty="0"/>
              <a:t> keys</a:t>
            </a:r>
          </a:p>
          <a:p>
            <a:pPr algn="just"/>
            <a:r>
              <a:rPr lang="en-US" dirty="0"/>
              <a:t>This means that in a group of 20 people, you’ll need 190 keys.</a:t>
            </a:r>
          </a:p>
        </p:txBody>
      </p:sp>
    </p:spTree>
    <p:extLst>
      <p:ext uri="{BB962C8B-B14F-4D97-AF65-F5344CB8AC3E}">
        <p14:creationId xmlns:p14="http://schemas.microsoft.com/office/powerpoint/2010/main" val="3207172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9800-30BE-46DD-A391-CAEB088B9450}"/>
              </a:ext>
            </a:extLst>
          </p:cNvPr>
          <p:cNvSpPr>
            <a:spLocks noGrp="1"/>
          </p:cNvSpPr>
          <p:nvPr>
            <p:ph type="title"/>
          </p:nvPr>
        </p:nvSpPr>
        <p:spPr/>
        <p:txBody>
          <a:bodyPr/>
          <a:lstStyle/>
          <a:p>
            <a:r>
              <a:rPr lang="en-US" dirty="0"/>
              <a:t>Effects of Quantum Computing on Blockchain</a:t>
            </a:r>
            <a:endParaRPr lang="en-IN" dirty="0"/>
          </a:p>
        </p:txBody>
      </p:sp>
      <p:sp>
        <p:nvSpPr>
          <p:cNvPr id="3" name="Content Placeholder 2">
            <a:extLst>
              <a:ext uri="{FF2B5EF4-FFF2-40B4-BE49-F238E27FC236}">
                <a16:creationId xmlns:a16="http://schemas.microsoft.com/office/drawing/2014/main" id="{042ED3D5-0728-4C44-9F50-19FF2E8296C7}"/>
              </a:ext>
            </a:extLst>
          </p:cNvPr>
          <p:cNvSpPr>
            <a:spLocks noGrp="1"/>
          </p:cNvSpPr>
          <p:nvPr>
            <p:ph idx="1"/>
          </p:nvPr>
        </p:nvSpPr>
        <p:spPr/>
        <p:txBody>
          <a:bodyPr>
            <a:normAutofit/>
          </a:bodyPr>
          <a:lstStyle/>
          <a:p>
            <a:pPr algn="just"/>
            <a:r>
              <a:rPr lang="en-US" dirty="0"/>
              <a:t>Grover’s algorithm can be used in two ways to attack the blockchain. </a:t>
            </a:r>
          </a:p>
          <a:p>
            <a:pPr algn="just"/>
            <a:r>
              <a:rPr lang="en-US" dirty="0"/>
              <a:t>The first, and most obvious, is that it can be used to search for hash collisions which can be used to replace blocks without disturbing the integrity of the blockchain. </a:t>
            </a:r>
          </a:p>
          <a:p>
            <a:pPr algn="just"/>
            <a:r>
              <a:rPr lang="en-US" dirty="0"/>
              <a:t>The second is that it can speed up the generation of hashes, potentially to the point that entire chains of records can be recreated with consistent modified hashes sufficiently quickly to undermine the integrity of the chain. </a:t>
            </a:r>
          </a:p>
          <a:p>
            <a:pPr algn="just"/>
            <a:r>
              <a:rPr lang="en-US" dirty="0"/>
              <a:t>In both cases the algorithm is used to find the pre-image of a given value under a difficult to invert function.</a:t>
            </a:r>
            <a:endParaRPr lang="en-IN" dirty="0"/>
          </a:p>
        </p:txBody>
      </p:sp>
    </p:spTree>
    <p:extLst>
      <p:ext uri="{BB962C8B-B14F-4D97-AF65-F5344CB8AC3E}">
        <p14:creationId xmlns:p14="http://schemas.microsoft.com/office/powerpoint/2010/main" val="4111192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9800-30BE-46DD-A391-CAEB088B9450}"/>
              </a:ext>
            </a:extLst>
          </p:cNvPr>
          <p:cNvSpPr>
            <a:spLocks noGrp="1"/>
          </p:cNvSpPr>
          <p:nvPr>
            <p:ph type="title"/>
          </p:nvPr>
        </p:nvSpPr>
        <p:spPr/>
        <p:txBody>
          <a:bodyPr/>
          <a:lstStyle/>
          <a:p>
            <a:r>
              <a:rPr lang="en-US" dirty="0"/>
              <a:t>Effects of Quantum Computing on Blockchain</a:t>
            </a:r>
            <a:endParaRPr lang="en-IN" dirty="0"/>
          </a:p>
        </p:txBody>
      </p:sp>
      <p:sp>
        <p:nvSpPr>
          <p:cNvPr id="3" name="Content Placeholder 2">
            <a:extLst>
              <a:ext uri="{FF2B5EF4-FFF2-40B4-BE49-F238E27FC236}">
                <a16:creationId xmlns:a16="http://schemas.microsoft.com/office/drawing/2014/main" id="{042ED3D5-0728-4C44-9F50-19FF2E8296C7}"/>
              </a:ext>
            </a:extLst>
          </p:cNvPr>
          <p:cNvSpPr>
            <a:spLocks noGrp="1"/>
          </p:cNvSpPr>
          <p:nvPr>
            <p:ph idx="1"/>
          </p:nvPr>
        </p:nvSpPr>
        <p:spPr/>
        <p:txBody>
          <a:bodyPr>
            <a:normAutofit/>
          </a:bodyPr>
          <a:lstStyle/>
          <a:p>
            <a:pPr algn="just"/>
            <a:r>
              <a:rPr lang="en-US" dirty="0"/>
              <a:t>As a secondary threat, in any aspect of a blockchain implementation that uses public/private key cryptography, whether it be in information exchange between parties or in digital signatures, a quantum computer may be able to break the security of the encryption. </a:t>
            </a:r>
            <a:endParaRPr lang="en-IN" dirty="0"/>
          </a:p>
        </p:txBody>
      </p:sp>
    </p:spTree>
    <p:extLst>
      <p:ext uri="{BB962C8B-B14F-4D97-AF65-F5344CB8AC3E}">
        <p14:creationId xmlns:p14="http://schemas.microsoft.com/office/powerpoint/2010/main" val="316999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7733-98AF-49B4-9711-D2607AD85EF6}"/>
              </a:ext>
            </a:extLst>
          </p:cNvPr>
          <p:cNvSpPr>
            <a:spLocks noGrp="1"/>
          </p:cNvSpPr>
          <p:nvPr>
            <p:ph type="title"/>
          </p:nvPr>
        </p:nvSpPr>
        <p:spPr/>
        <p:txBody>
          <a:bodyPr/>
          <a:lstStyle/>
          <a:p>
            <a:r>
              <a:rPr lang="en-IN"/>
              <a:t>Thank you</a:t>
            </a:r>
          </a:p>
        </p:txBody>
      </p:sp>
      <p:sp>
        <p:nvSpPr>
          <p:cNvPr id="3" name="Text Placeholder 2">
            <a:extLst>
              <a:ext uri="{FF2B5EF4-FFF2-40B4-BE49-F238E27FC236}">
                <a16:creationId xmlns:a16="http://schemas.microsoft.com/office/drawing/2014/main" id="{53EFF653-3547-488B-BBE1-5B301AA10BE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413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8852-7399-4A6C-82BC-34B015EF8D3C}"/>
              </a:ext>
            </a:extLst>
          </p:cNvPr>
          <p:cNvSpPr>
            <a:spLocks noGrp="1"/>
          </p:cNvSpPr>
          <p:nvPr>
            <p:ph type="title"/>
          </p:nvPr>
        </p:nvSpPr>
        <p:spPr/>
        <p:txBody>
          <a:bodyPr/>
          <a:lstStyle/>
          <a:p>
            <a:r>
              <a:rPr lang="en-IN" dirty="0"/>
              <a:t>Symmetric Encryption</a:t>
            </a:r>
          </a:p>
        </p:txBody>
      </p:sp>
      <p:sp>
        <p:nvSpPr>
          <p:cNvPr id="3" name="Content Placeholder 2">
            <a:extLst>
              <a:ext uri="{FF2B5EF4-FFF2-40B4-BE49-F238E27FC236}">
                <a16:creationId xmlns:a16="http://schemas.microsoft.com/office/drawing/2014/main" id="{28849DBE-B3C1-4972-BF1E-B41B3E0B51B6}"/>
              </a:ext>
            </a:extLst>
          </p:cNvPr>
          <p:cNvSpPr>
            <a:spLocks noGrp="1"/>
          </p:cNvSpPr>
          <p:nvPr>
            <p:ph idx="1"/>
          </p:nvPr>
        </p:nvSpPr>
        <p:spPr>
          <a:xfrm>
            <a:off x="696000" y="2617148"/>
            <a:ext cx="6033274" cy="3101983"/>
          </a:xfrm>
        </p:spPr>
        <p:txBody>
          <a:bodyPr/>
          <a:lstStyle/>
          <a:p>
            <a:pPr algn="just"/>
            <a:r>
              <a:rPr lang="en-US" dirty="0"/>
              <a:t>The following is the schema of a communication using a symmetric encryption.</a:t>
            </a:r>
          </a:p>
          <a:p>
            <a:pPr algn="just"/>
            <a:r>
              <a:rPr lang="en-US" dirty="0"/>
              <a:t>The types of symmetric encryption that are used are as follows:</a:t>
            </a:r>
          </a:p>
          <a:p>
            <a:pPr lvl="1" algn="just"/>
            <a:r>
              <a:rPr lang="en-US" dirty="0"/>
              <a:t>Stream cipher (ex, RC4) (WEP, WPA, SSL, TSL)</a:t>
            </a:r>
          </a:p>
          <a:p>
            <a:pPr lvl="1" algn="just"/>
            <a:r>
              <a:rPr lang="en-US" dirty="0"/>
              <a:t>Block cipher (AES, DES, 3DES)</a:t>
            </a:r>
          </a:p>
        </p:txBody>
      </p:sp>
      <p:pic>
        <p:nvPicPr>
          <p:cNvPr id="4" name="Picture 3">
            <a:extLst>
              <a:ext uri="{FF2B5EF4-FFF2-40B4-BE49-F238E27FC236}">
                <a16:creationId xmlns:a16="http://schemas.microsoft.com/office/drawing/2014/main" id="{6472E27D-E4C6-47C2-8CA3-BEDC32DA0DBB}"/>
              </a:ext>
            </a:extLst>
          </p:cNvPr>
          <p:cNvPicPr>
            <a:picLocks noChangeAspect="1"/>
          </p:cNvPicPr>
          <p:nvPr/>
        </p:nvPicPr>
        <p:blipFill>
          <a:blip r:embed="rId2"/>
          <a:stretch>
            <a:fillRect/>
          </a:stretch>
        </p:blipFill>
        <p:spPr>
          <a:xfrm>
            <a:off x="6889072" y="2795274"/>
            <a:ext cx="4606928" cy="2745729"/>
          </a:xfrm>
          <a:prstGeom prst="rect">
            <a:avLst/>
          </a:prstGeom>
        </p:spPr>
      </p:pic>
    </p:spTree>
    <p:extLst>
      <p:ext uri="{BB962C8B-B14F-4D97-AF65-F5344CB8AC3E}">
        <p14:creationId xmlns:p14="http://schemas.microsoft.com/office/powerpoint/2010/main" val="2199352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8852-7399-4A6C-82BC-34B015EF8D3C}"/>
              </a:ext>
            </a:extLst>
          </p:cNvPr>
          <p:cNvSpPr>
            <a:spLocks noGrp="1"/>
          </p:cNvSpPr>
          <p:nvPr>
            <p:ph type="title"/>
          </p:nvPr>
        </p:nvSpPr>
        <p:spPr/>
        <p:txBody>
          <a:bodyPr/>
          <a:lstStyle/>
          <a:p>
            <a:r>
              <a:rPr lang="en-IN" dirty="0" err="1"/>
              <a:t>ASymmetric</a:t>
            </a:r>
            <a:r>
              <a:rPr lang="en-IN" dirty="0"/>
              <a:t> Encryption</a:t>
            </a:r>
          </a:p>
        </p:txBody>
      </p:sp>
      <p:sp>
        <p:nvSpPr>
          <p:cNvPr id="3" name="Content Placeholder 2">
            <a:extLst>
              <a:ext uri="{FF2B5EF4-FFF2-40B4-BE49-F238E27FC236}">
                <a16:creationId xmlns:a16="http://schemas.microsoft.com/office/drawing/2014/main" id="{28849DBE-B3C1-4972-BF1E-B41B3E0B51B6}"/>
              </a:ext>
            </a:extLst>
          </p:cNvPr>
          <p:cNvSpPr>
            <a:spLocks noGrp="1"/>
          </p:cNvSpPr>
          <p:nvPr>
            <p:ph idx="1"/>
          </p:nvPr>
        </p:nvSpPr>
        <p:spPr/>
        <p:txBody>
          <a:bodyPr/>
          <a:lstStyle/>
          <a:p>
            <a:pPr algn="just"/>
            <a:r>
              <a:rPr lang="en-US" dirty="0"/>
              <a:t>Asymmetric encryption has some core differences from symmetric encryption.</a:t>
            </a:r>
          </a:p>
          <a:p>
            <a:pPr algn="just"/>
            <a:r>
              <a:rPr lang="en-US" dirty="0"/>
              <a:t>The first that you can immediately notice is that in asymmetric encryption there are two keys: one public key to encrypt and a private key to decrypt. </a:t>
            </a:r>
          </a:p>
          <a:p>
            <a:pPr algn="just"/>
            <a:r>
              <a:rPr lang="en-US" dirty="0"/>
              <a:t>From this concept, one of the names of asymmetric encryption is derived: public key encryption.</a:t>
            </a:r>
          </a:p>
          <a:p>
            <a:pPr algn="just"/>
            <a:r>
              <a:rPr lang="en-US" dirty="0"/>
              <a:t>This approach does simplify greatly the key exchange and key management. For the key management, you only need a pair of keys (private/public) for each person. So if you have 20 people that have to communicate between themselves, you'll only need 20 pairs of keys.</a:t>
            </a:r>
          </a:p>
        </p:txBody>
      </p:sp>
    </p:spTree>
    <p:extLst>
      <p:ext uri="{BB962C8B-B14F-4D97-AF65-F5344CB8AC3E}">
        <p14:creationId xmlns:p14="http://schemas.microsoft.com/office/powerpoint/2010/main" val="359812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8852-7399-4A6C-82BC-34B015EF8D3C}"/>
              </a:ext>
            </a:extLst>
          </p:cNvPr>
          <p:cNvSpPr>
            <a:spLocks noGrp="1"/>
          </p:cNvSpPr>
          <p:nvPr>
            <p:ph type="title"/>
          </p:nvPr>
        </p:nvSpPr>
        <p:spPr/>
        <p:txBody>
          <a:bodyPr/>
          <a:lstStyle/>
          <a:p>
            <a:r>
              <a:rPr lang="en-IN" dirty="0" err="1"/>
              <a:t>ASymmetric</a:t>
            </a:r>
            <a:r>
              <a:rPr lang="en-IN" dirty="0"/>
              <a:t> Encryption</a:t>
            </a:r>
          </a:p>
        </p:txBody>
      </p:sp>
      <p:sp>
        <p:nvSpPr>
          <p:cNvPr id="3" name="Content Placeholder 2">
            <a:extLst>
              <a:ext uri="{FF2B5EF4-FFF2-40B4-BE49-F238E27FC236}">
                <a16:creationId xmlns:a16="http://schemas.microsoft.com/office/drawing/2014/main" id="{28849DBE-B3C1-4972-BF1E-B41B3E0B51B6}"/>
              </a:ext>
            </a:extLst>
          </p:cNvPr>
          <p:cNvSpPr>
            <a:spLocks noGrp="1"/>
          </p:cNvSpPr>
          <p:nvPr>
            <p:ph idx="1"/>
          </p:nvPr>
        </p:nvSpPr>
        <p:spPr>
          <a:xfrm>
            <a:off x="696000" y="2617148"/>
            <a:ext cx="5252039" cy="3101983"/>
          </a:xfrm>
        </p:spPr>
        <p:txBody>
          <a:bodyPr>
            <a:normAutofit fontScale="85000" lnSpcReduction="10000"/>
          </a:bodyPr>
          <a:lstStyle/>
          <a:p>
            <a:pPr algn="just"/>
            <a:r>
              <a:rPr lang="en-US" dirty="0"/>
              <a:t>Asymmetric encryption also allows you to sign messages, encrypting them with your private key, so that anyone with your private key can decrypt the message, understanding that it is coming from you and granting non-repudiation.</a:t>
            </a:r>
          </a:p>
          <a:p>
            <a:pPr algn="just"/>
            <a:r>
              <a:rPr lang="en-US" dirty="0"/>
              <a:t>The process in an exchange of secure data with an asymmetric encryption is as seen here.</a:t>
            </a:r>
          </a:p>
          <a:p>
            <a:pPr algn="just"/>
            <a:r>
              <a:rPr lang="en-US" dirty="0"/>
              <a:t>The types of asymmetric encryption that are used are as follows:</a:t>
            </a:r>
          </a:p>
          <a:p>
            <a:pPr lvl="1" algn="just"/>
            <a:r>
              <a:rPr lang="en-US" dirty="0"/>
              <a:t>Diffie-Hellman (</a:t>
            </a:r>
            <a:r>
              <a:rPr lang="en-US" dirty="0" err="1"/>
              <a:t>IPSec</a:t>
            </a:r>
            <a:r>
              <a:rPr lang="en-US" dirty="0"/>
              <a:t>)</a:t>
            </a:r>
          </a:p>
          <a:p>
            <a:pPr lvl="1" algn="just"/>
            <a:r>
              <a:rPr lang="en-US" dirty="0"/>
              <a:t>RSA Algorithm</a:t>
            </a:r>
          </a:p>
          <a:p>
            <a:pPr lvl="1" algn="just"/>
            <a:r>
              <a:rPr lang="en-US" dirty="0"/>
              <a:t>Elliptic Curve Cryptography</a:t>
            </a:r>
          </a:p>
          <a:p>
            <a:pPr lvl="1" algn="just"/>
            <a:endParaRPr lang="en-US" dirty="0"/>
          </a:p>
        </p:txBody>
      </p:sp>
      <p:pic>
        <p:nvPicPr>
          <p:cNvPr id="4" name="Picture 3">
            <a:extLst>
              <a:ext uri="{FF2B5EF4-FFF2-40B4-BE49-F238E27FC236}">
                <a16:creationId xmlns:a16="http://schemas.microsoft.com/office/drawing/2014/main" id="{C91067A7-FF3C-42B5-B52B-F2FCF47A9875}"/>
              </a:ext>
            </a:extLst>
          </p:cNvPr>
          <p:cNvPicPr>
            <a:picLocks noChangeAspect="1"/>
          </p:cNvPicPr>
          <p:nvPr/>
        </p:nvPicPr>
        <p:blipFill>
          <a:blip r:embed="rId2"/>
          <a:stretch>
            <a:fillRect/>
          </a:stretch>
        </p:blipFill>
        <p:spPr>
          <a:xfrm>
            <a:off x="6096000" y="2542731"/>
            <a:ext cx="5400000" cy="3869291"/>
          </a:xfrm>
          <a:prstGeom prst="rect">
            <a:avLst/>
          </a:prstGeom>
        </p:spPr>
      </p:pic>
    </p:spTree>
    <p:extLst>
      <p:ext uri="{BB962C8B-B14F-4D97-AF65-F5344CB8AC3E}">
        <p14:creationId xmlns:p14="http://schemas.microsoft.com/office/powerpoint/2010/main" val="428332864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642</TotalTime>
  <Words>5278</Words>
  <Application>Microsoft Office PowerPoint</Application>
  <PresentationFormat>Widescreen</PresentationFormat>
  <Paragraphs>282</Paragraphs>
  <Slides>62</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Gill Sans MT</vt:lpstr>
      <vt:lpstr>Parcel</vt:lpstr>
      <vt:lpstr>Basics of Cryptography</vt:lpstr>
      <vt:lpstr>Encryption</vt:lpstr>
      <vt:lpstr>Vigenere cipher</vt:lpstr>
      <vt:lpstr>Types of encryption</vt:lpstr>
      <vt:lpstr>Symmetric Encryption</vt:lpstr>
      <vt:lpstr>Symmetric Encryption</vt:lpstr>
      <vt:lpstr>Symmetric Encryption</vt:lpstr>
      <vt:lpstr>ASymmetric Encryption</vt:lpstr>
      <vt:lpstr>ASymmetric Encryption</vt:lpstr>
      <vt:lpstr>comparison</vt:lpstr>
      <vt:lpstr>hashing</vt:lpstr>
      <vt:lpstr>hashing</vt:lpstr>
      <vt:lpstr>hashing</vt:lpstr>
      <vt:lpstr>hashing</vt:lpstr>
      <vt:lpstr>MD5</vt:lpstr>
      <vt:lpstr>SHA</vt:lpstr>
      <vt:lpstr>Identification versus authentication versus authorization</vt:lpstr>
      <vt:lpstr>Authentication</vt:lpstr>
      <vt:lpstr>Authentication</vt:lpstr>
      <vt:lpstr>authorization</vt:lpstr>
      <vt:lpstr>Cryptographic Hash Function</vt:lpstr>
      <vt:lpstr>Property 1 : Collision-Resistance</vt:lpstr>
      <vt:lpstr>Property 1 : Collision-Resistance</vt:lpstr>
      <vt:lpstr>Property 1 : Collision-Resistance</vt:lpstr>
      <vt:lpstr>Property 2 : Hiding</vt:lpstr>
      <vt:lpstr>Property 2 : Hiding</vt:lpstr>
      <vt:lpstr>Property 2 : Hiding</vt:lpstr>
      <vt:lpstr>Property 3 : Puzzle friendliness</vt:lpstr>
      <vt:lpstr>Property 3 : Puzzle friendliness</vt:lpstr>
      <vt:lpstr>Property 3 : Puzzle friendliness</vt:lpstr>
      <vt:lpstr>Property 3 : Puzzle friendliness</vt:lpstr>
      <vt:lpstr>Property 3 : Puzzle friendliness</vt:lpstr>
      <vt:lpstr>Property 3 : Puzzle friendliness</vt:lpstr>
      <vt:lpstr>Hash-pointers</vt:lpstr>
      <vt:lpstr>Blockchain with hash pointers</vt:lpstr>
      <vt:lpstr>Blockchain with hash pointers</vt:lpstr>
      <vt:lpstr>Digital Signature</vt:lpstr>
      <vt:lpstr>Digital Signature Scheme</vt:lpstr>
      <vt:lpstr>ECDSA</vt:lpstr>
      <vt:lpstr>Simple Cryptocurrency</vt:lpstr>
      <vt:lpstr>Goofycoin</vt:lpstr>
      <vt:lpstr>Goofycoin</vt:lpstr>
      <vt:lpstr>Goofycoin</vt:lpstr>
      <vt:lpstr>Summarizing the rules of goofycoin</vt:lpstr>
      <vt:lpstr>Security problem with Goofycoin</vt:lpstr>
      <vt:lpstr>Security problem with Goofycoin</vt:lpstr>
      <vt:lpstr>Scrooge coin</vt:lpstr>
      <vt:lpstr>Scrooge coin</vt:lpstr>
      <vt:lpstr>Scrooge coin</vt:lpstr>
      <vt:lpstr>Two General Problem</vt:lpstr>
      <vt:lpstr>Two General Problem</vt:lpstr>
      <vt:lpstr>Two General Problem</vt:lpstr>
      <vt:lpstr>Byzantine Generals PRoblem</vt:lpstr>
      <vt:lpstr>Byzantine Generals PRoblem</vt:lpstr>
      <vt:lpstr>Byzantine Generals Problem</vt:lpstr>
      <vt:lpstr>Quantum Computing in Blockchain</vt:lpstr>
      <vt:lpstr>Quantum Blockchain</vt:lpstr>
      <vt:lpstr>Effects of Quantum Computing on Blockchain</vt:lpstr>
      <vt:lpstr>Effects of Quantum Computing on Blockchain</vt:lpstr>
      <vt:lpstr>Effects of Quantum Computing on Blockchain</vt:lpstr>
      <vt:lpstr>Effects of Quantum Computing on Blockchain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cloud networking</dc:title>
  <dc:creator>Raihan Patel</dc:creator>
  <cp:lastModifiedBy>Raihan Patel</cp:lastModifiedBy>
  <cp:revision>61</cp:revision>
  <dcterms:created xsi:type="dcterms:W3CDTF">2020-04-02T17:07:00Z</dcterms:created>
  <dcterms:modified xsi:type="dcterms:W3CDTF">2021-11-29T17:59:18Z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